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0"/>
  </p:notesMasterIdLst>
  <p:sldIdLst>
    <p:sldId id="418" r:id="rId2"/>
    <p:sldId id="424" r:id="rId3"/>
    <p:sldId id="419" r:id="rId4"/>
    <p:sldId id="425" r:id="rId5"/>
    <p:sldId id="426" r:id="rId6"/>
    <p:sldId id="427" r:id="rId7"/>
    <p:sldId id="428" r:id="rId8"/>
    <p:sldId id="429" r:id="rId9"/>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WES. Espinosa Santamaria" initials="WWES" lastIdx="2" clrIdx="0">
    <p:extLst>
      <p:ext uri="{19B8F6BF-5375-455C-9EA6-DF929625EA0E}">
        <p15:presenceInfo xmlns:p15="http://schemas.microsoft.com/office/powerpoint/2012/main" userId="S-1-5-21-2255506183-343154469-1802859287-1401" providerId="AD"/>
      </p:ext>
    </p:extLst>
  </p:cmAuthor>
  <p:cmAuthor id="2" name="sandra Paola Castillo Hernandez" initials="sPCH" lastIdx="3" clrIdx="1">
    <p:extLst>
      <p:ext uri="{19B8F6BF-5375-455C-9EA6-DF929625EA0E}">
        <p15:presenceInfo xmlns:p15="http://schemas.microsoft.com/office/powerpoint/2012/main" userId="S-1-5-21-2255506183-343154469-1802859287-13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5757"/>
    <a:srgbClr val="E74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7" autoAdjust="0"/>
    <p:restoredTop sz="85267" autoAdjust="0"/>
  </p:normalViewPr>
  <p:slideViewPr>
    <p:cSldViewPr>
      <p:cViewPr varScale="1">
        <p:scale>
          <a:sx n="114" d="100"/>
          <a:sy n="114" d="100"/>
        </p:scale>
        <p:origin x="270"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79802-7E2C-47D3-83BA-D318FE293392}" type="datetimeFigureOut">
              <a:rPr lang="es-CO" smtClean="0"/>
              <a:t>21/11/2023</a:t>
            </a:fld>
            <a:endParaRPr lang="es-CO"/>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444176-138A-4932-A9AE-096DB0A4F50D}" type="slidenum">
              <a:rPr lang="es-CO" smtClean="0"/>
              <a:t>‹Nº›</a:t>
            </a:fld>
            <a:endParaRPr lang="es-CO"/>
          </a:p>
        </p:txBody>
      </p:sp>
    </p:spTree>
    <p:extLst>
      <p:ext uri="{BB962C8B-B14F-4D97-AF65-F5344CB8AC3E}">
        <p14:creationId xmlns:p14="http://schemas.microsoft.com/office/powerpoint/2010/main" val="1723218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086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1600201"/>
            <a:ext cx="109728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10540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a:prstGeom prst="rect">
            <a:avLst/>
          </a:prstGeo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609600" y="274639"/>
            <a:ext cx="80264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00990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idx="1"/>
          </p:nvPr>
        </p:nvSpPr>
        <p:spPr>
          <a:xfrm>
            <a:off x="609600" y="1600201"/>
            <a:ext cx="109728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89096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5" name="4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6" name="5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55576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41187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8" name="7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9" name="8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297824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a:prstGeom prst="rect">
            <a:avLst/>
          </a:prstGeom>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4" name="3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5" name="4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149518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3" name="2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4" name="3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20293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213156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a:prstGeom prst="rect">
            <a:avLst/>
          </a:prstGeo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a:xfrm>
            <a:off x="609600" y="6356351"/>
            <a:ext cx="2844800" cy="365125"/>
          </a:xfrm>
          <a:prstGeom prst="rect">
            <a:avLst/>
          </a:prstGeom>
        </p:spPr>
        <p:txBody>
          <a:bodyPr/>
          <a:lstStyle/>
          <a:p>
            <a:fld id="{89ECB230-568F-44B2-9352-358115F320B6}" type="datetimeFigureOut">
              <a:rPr lang="es-CO" smtClean="0"/>
              <a:pPr/>
              <a:t>21/11/2023</a:t>
            </a:fld>
            <a:endParaRPr lang="es-CO"/>
          </a:p>
        </p:txBody>
      </p:sp>
      <p:sp>
        <p:nvSpPr>
          <p:cNvPr id="6" name="5 Marcador de pie de página"/>
          <p:cNvSpPr>
            <a:spLocks noGrp="1"/>
          </p:cNvSpPr>
          <p:nvPr>
            <p:ph type="ftr" sz="quarter" idx="11"/>
          </p:nvPr>
        </p:nvSpPr>
        <p:spPr>
          <a:xfrm>
            <a:off x="4165600" y="6356351"/>
            <a:ext cx="3860800" cy="365125"/>
          </a:xfrm>
          <a:prstGeom prst="rect">
            <a:avLst/>
          </a:prstGeom>
        </p:spPr>
        <p:txBody>
          <a:bodyPr/>
          <a:lstStyle/>
          <a:p>
            <a:endParaRPr lang="es-CO"/>
          </a:p>
        </p:txBody>
      </p:sp>
      <p:sp>
        <p:nvSpPr>
          <p:cNvPr id="7" name="6 Marcador de número de diapositiva"/>
          <p:cNvSpPr>
            <a:spLocks noGrp="1"/>
          </p:cNvSpPr>
          <p:nvPr>
            <p:ph type="sldNum" sz="quarter" idx="12"/>
          </p:nvPr>
        </p:nvSpPr>
        <p:spPr>
          <a:xfrm>
            <a:off x="8737600" y="6356351"/>
            <a:ext cx="2844800" cy="365125"/>
          </a:xfrm>
          <a:prstGeom prst="rect">
            <a:avLst/>
          </a:prstGeom>
        </p:spPr>
        <p:txBody>
          <a:bodyPr/>
          <a:lstStyle/>
          <a:p>
            <a:fld id="{4052E256-96E8-4890-8A4D-E0CC6264D88A}" type="slidenum">
              <a:rPr lang="es-CO" smtClean="0"/>
              <a:pPr/>
              <a:t>‹Nº›</a:t>
            </a:fld>
            <a:endParaRPr lang="es-CO"/>
          </a:p>
        </p:txBody>
      </p:sp>
    </p:spTree>
    <p:extLst>
      <p:ext uri="{BB962C8B-B14F-4D97-AF65-F5344CB8AC3E}">
        <p14:creationId xmlns:p14="http://schemas.microsoft.com/office/powerpoint/2010/main" val="308484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6 Imagen" descr="fondo"/>
          <p:cNvPicPr/>
          <p:nvPr userDrawn="1"/>
        </p:nvPicPr>
        <p:blipFill rotWithShape="1">
          <a:blip r:embed="rId13">
            <a:extLst>
              <a:ext uri="{28A0092B-C50C-407E-A947-70E740481C1C}">
                <a14:useLocalDpi xmlns:a14="http://schemas.microsoft.com/office/drawing/2010/main" val="0"/>
              </a:ext>
            </a:extLst>
          </a:blip>
          <a:srcRect l="20651" t="44485" b="1"/>
          <a:stretch/>
        </p:blipFill>
        <p:spPr bwMode="auto">
          <a:xfrm>
            <a:off x="1127787" y="0"/>
            <a:ext cx="11064215" cy="6885384"/>
          </a:xfrm>
          <a:prstGeom prst="rect">
            <a:avLst/>
          </a:prstGeom>
          <a:noFill/>
        </p:spPr>
      </p:pic>
      <p:sp>
        <p:nvSpPr>
          <p:cNvPr id="8" name="7 Rectángulo"/>
          <p:cNvSpPr/>
          <p:nvPr userDrawn="1"/>
        </p:nvSpPr>
        <p:spPr>
          <a:xfrm>
            <a:off x="0" y="0"/>
            <a:ext cx="1127787" cy="6858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dirty="0"/>
          </a:p>
        </p:txBody>
      </p:sp>
    </p:spTree>
    <p:extLst>
      <p:ext uri="{BB962C8B-B14F-4D97-AF65-F5344CB8AC3E}">
        <p14:creationId xmlns:p14="http://schemas.microsoft.com/office/powerpoint/2010/main" val="1493693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nvocatoriaperitos.ramajudicial.gov.co/Cuenta/Login" TargetMode="External"/><Relationship Id="rId2" Type="http://schemas.openxmlformats.org/officeDocument/2006/relationships/hyperlink" Target="https://sirna.ramajudicial.gov.co:4443/Paginas/Inicio.aspx" TargetMode="Externa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hyperlink" Target="mailto:csjsirnasoporte@deaj.ramajudicial.gov.c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B32227-505D-46C0-87BD-0DBF16FEC3F6}"/>
              </a:ext>
            </a:extLst>
          </p:cNvPr>
          <p:cNvSpPr>
            <a:spLocks noGrp="1"/>
          </p:cNvSpPr>
          <p:nvPr>
            <p:ph type="title"/>
          </p:nvPr>
        </p:nvSpPr>
        <p:spPr/>
        <p:txBody>
          <a:bodyPr/>
          <a:lstStyle/>
          <a:p>
            <a:r>
              <a:rPr lang="es-MX" sz="4000" b="1" dirty="0">
                <a:solidFill>
                  <a:srgbClr val="BF8F00"/>
                </a:solidFill>
                <a:latin typeface="+mn-lt"/>
                <a:ea typeface="Calibri" panose="020F0502020204030204" pitchFamily="34" charset="0"/>
                <a:cs typeface="Times New Roman" panose="02020603050405020304" pitchFamily="18" charset="0"/>
              </a:rPr>
              <a:t>SISTEMAS DE INFORMACIÓN </a:t>
            </a:r>
            <a:br>
              <a:rPr lang="es-MX" sz="4000" b="1" dirty="0">
                <a:solidFill>
                  <a:srgbClr val="BF8F00"/>
                </a:solidFill>
                <a:latin typeface="+mn-lt"/>
                <a:ea typeface="Calibri" panose="020F0502020204030204" pitchFamily="34" charset="0"/>
                <a:cs typeface="Times New Roman" panose="02020603050405020304" pitchFamily="18" charset="0"/>
              </a:rPr>
            </a:br>
            <a:r>
              <a:rPr lang="es-MX" sz="4000" b="1" dirty="0">
                <a:solidFill>
                  <a:srgbClr val="BF8F00"/>
                </a:solidFill>
                <a:latin typeface="+mn-lt"/>
                <a:ea typeface="Calibri" panose="020F0502020204030204" pitchFamily="34" charset="0"/>
                <a:cs typeface="Times New Roman" panose="02020603050405020304" pitchFamily="18" charset="0"/>
              </a:rPr>
              <a:t>PERITOS Y AUXILIARES DE LA JUSTICIA </a:t>
            </a:r>
            <a:br>
              <a:rPr lang="es-MX" dirty="0"/>
            </a:br>
            <a:r>
              <a:rPr lang="es-CO" b="1" dirty="0">
                <a:solidFill>
                  <a:srgbClr val="BF8F00"/>
                </a:solidFill>
                <a:latin typeface="+mn-lt"/>
                <a:ea typeface="Calibri" panose="020F0502020204030204" pitchFamily="34" charset="0"/>
                <a:cs typeface="Times New Roman" panose="02020603050405020304" pitchFamily="18" charset="0"/>
              </a:rPr>
              <a:t> </a:t>
            </a:r>
            <a:br>
              <a:rPr lang="es-CO" b="1" dirty="0">
                <a:solidFill>
                  <a:srgbClr val="BF8F00"/>
                </a:solidFill>
                <a:latin typeface="+mn-lt"/>
                <a:ea typeface="Calibri" panose="020F0502020204030204" pitchFamily="34" charset="0"/>
                <a:cs typeface="Times New Roman" panose="02020603050405020304" pitchFamily="18" charset="0"/>
              </a:rPr>
            </a:br>
            <a:endParaRPr lang="es-CO" b="1" dirty="0">
              <a:solidFill>
                <a:srgbClr val="BF8F00"/>
              </a:solidFill>
              <a:latin typeface="+mn-lt"/>
              <a:ea typeface="Calibri" panose="020F0502020204030204" pitchFamily="34"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F3746FC4-C15A-4634-A3C6-DE9ECD2869A3}"/>
              </a:ext>
            </a:extLst>
          </p:cNvPr>
          <p:cNvSpPr>
            <a:spLocks noGrp="1"/>
          </p:cNvSpPr>
          <p:nvPr>
            <p:ph idx="1"/>
          </p:nvPr>
        </p:nvSpPr>
        <p:spPr>
          <a:xfrm>
            <a:off x="1403067" y="1916832"/>
            <a:ext cx="10166920" cy="4525963"/>
          </a:xfrm>
        </p:spPr>
        <p:txBody>
          <a:bodyPr/>
          <a:lstStyle/>
          <a:p>
            <a:pPr marL="0" indent="0" algn="just">
              <a:buNone/>
            </a:pPr>
            <a:r>
              <a:rPr lang="es-CO" sz="2000" dirty="0"/>
              <a:t>Para acceder a los sistemas de información de Peritos y Auxiliares de la Justicia es necesario acceder a través de los link:</a:t>
            </a:r>
          </a:p>
          <a:p>
            <a:pPr marL="0" indent="0" algn="just">
              <a:buNone/>
            </a:pPr>
            <a:r>
              <a:rPr lang="es-CO" sz="2000" dirty="0"/>
              <a:t>Auxiliares de la Justicia: </a:t>
            </a:r>
            <a:r>
              <a:rPr lang="es-CO" sz="2000" dirty="0">
                <a:hlinkClick r:id="rId2"/>
              </a:rPr>
              <a:t>https://sirna.ramajudicial.gov.co:4443/Paginas/Inicio.aspx</a:t>
            </a:r>
            <a:r>
              <a:rPr lang="es-CO" sz="2000" dirty="0"/>
              <a:t> </a:t>
            </a:r>
          </a:p>
          <a:p>
            <a:pPr marL="0" indent="0" algn="just">
              <a:buNone/>
            </a:pPr>
            <a:r>
              <a:rPr lang="es-CO" sz="2000" dirty="0"/>
              <a:t>Peritos: </a:t>
            </a:r>
            <a:r>
              <a:rPr lang="es-CO" sz="2000" dirty="0">
                <a:hlinkClick r:id="rId3"/>
              </a:rPr>
              <a:t>https://convocatoriaperitos.ramajudicial.gov.co/Cuenta/Login</a:t>
            </a:r>
            <a:r>
              <a:rPr lang="es-CO" sz="2000" dirty="0"/>
              <a:t> </a:t>
            </a:r>
          </a:p>
        </p:txBody>
      </p:sp>
      <p:pic>
        <p:nvPicPr>
          <p:cNvPr id="4" name="Imagen 3">
            <a:extLst>
              <a:ext uri="{FF2B5EF4-FFF2-40B4-BE49-F238E27FC236}">
                <a16:creationId xmlns:a16="http://schemas.microsoft.com/office/drawing/2014/main" id="{76D0E70E-4DEE-4FB2-93FB-56CA0545A395}"/>
              </a:ext>
            </a:extLst>
          </p:cNvPr>
          <p:cNvPicPr>
            <a:picLocks noChangeAspect="1"/>
          </p:cNvPicPr>
          <p:nvPr/>
        </p:nvPicPr>
        <p:blipFill rotWithShape="1">
          <a:blip r:embed="rId4"/>
          <a:srcRect r="16610"/>
          <a:stretch/>
        </p:blipFill>
        <p:spPr>
          <a:xfrm>
            <a:off x="3288129" y="3350742"/>
            <a:ext cx="6396795" cy="3507258"/>
          </a:xfrm>
          <a:prstGeom prst="rect">
            <a:avLst/>
          </a:prstGeom>
        </p:spPr>
      </p:pic>
    </p:spTree>
    <p:extLst>
      <p:ext uri="{BB962C8B-B14F-4D97-AF65-F5344CB8AC3E}">
        <p14:creationId xmlns:p14="http://schemas.microsoft.com/office/powerpoint/2010/main" val="3827223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B32227-505D-46C0-87BD-0DBF16FEC3F6}"/>
              </a:ext>
            </a:extLst>
          </p:cNvPr>
          <p:cNvSpPr>
            <a:spLocks noGrp="1"/>
          </p:cNvSpPr>
          <p:nvPr>
            <p:ph type="title"/>
          </p:nvPr>
        </p:nvSpPr>
        <p:spPr/>
        <p:txBody>
          <a:bodyPr/>
          <a:lstStyle/>
          <a:p>
            <a:r>
              <a:rPr lang="es-MX" b="1" dirty="0">
                <a:solidFill>
                  <a:srgbClr val="BF8F00"/>
                </a:solidFill>
                <a:ea typeface="Calibri" panose="020F0502020204030204" pitchFamily="34" charset="0"/>
                <a:cs typeface="Times New Roman" panose="02020603050405020304" pitchFamily="18" charset="0"/>
              </a:rPr>
              <a:t>SISTEMAS DE INFORMACIÓN </a:t>
            </a:r>
            <a:br>
              <a:rPr lang="es-MX" b="1" dirty="0">
                <a:solidFill>
                  <a:srgbClr val="BF8F00"/>
                </a:solidFill>
                <a:ea typeface="Calibri" panose="020F0502020204030204" pitchFamily="34" charset="0"/>
                <a:cs typeface="Times New Roman" panose="02020603050405020304" pitchFamily="18" charset="0"/>
              </a:rPr>
            </a:br>
            <a:r>
              <a:rPr lang="es-MX" b="1" dirty="0">
                <a:solidFill>
                  <a:srgbClr val="BF8F00"/>
                </a:solidFill>
                <a:ea typeface="Calibri" panose="020F0502020204030204" pitchFamily="34" charset="0"/>
                <a:cs typeface="Times New Roman" panose="02020603050405020304" pitchFamily="18" charset="0"/>
              </a:rPr>
              <a:t>PERITOS Y AUXILIARES DE LA JUSTICIA</a:t>
            </a:r>
            <a:br>
              <a:rPr lang="es-CO" b="1" dirty="0">
                <a:solidFill>
                  <a:srgbClr val="BF8F00"/>
                </a:solidFill>
                <a:latin typeface="+mn-lt"/>
                <a:ea typeface="Calibri" panose="020F0502020204030204" pitchFamily="34" charset="0"/>
                <a:cs typeface="Times New Roman" panose="02020603050405020304" pitchFamily="18" charset="0"/>
              </a:rPr>
            </a:br>
            <a:endParaRPr lang="es-CO" b="1" dirty="0">
              <a:solidFill>
                <a:srgbClr val="BF8F00"/>
              </a:solidFill>
              <a:latin typeface="+mn-lt"/>
              <a:ea typeface="Calibri" panose="020F0502020204030204" pitchFamily="34" charset="0"/>
              <a:cs typeface="Times New Roman" panose="02020603050405020304" pitchFamily="18" charset="0"/>
            </a:endParaRPr>
          </a:p>
        </p:txBody>
      </p:sp>
      <p:sp>
        <p:nvSpPr>
          <p:cNvPr id="3" name="Marcador de contenido 2">
            <a:extLst>
              <a:ext uri="{FF2B5EF4-FFF2-40B4-BE49-F238E27FC236}">
                <a16:creationId xmlns:a16="http://schemas.microsoft.com/office/drawing/2014/main" id="{F3746FC4-C15A-4634-A3C6-DE9ECD2869A3}"/>
              </a:ext>
            </a:extLst>
          </p:cNvPr>
          <p:cNvSpPr>
            <a:spLocks noGrp="1"/>
          </p:cNvSpPr>
          <p:nvPr>
            <p:ph idx="1"/>
          </p:nvPr>
        </p:nvSpPr>
        <p:spPr>
          <a:xfrm>
            <a:off x="1415480" y="1600201"/>
            <a:ext cx="10166920" cy="4525963"/>
          </a:xfrm>
        </p:spPr>
        <p:txBody>
          <a:bodyPr/>
          <a:lstStyle/>
          <a:p>
            <a:pPr marL="0" indent="0" algn="just">
              <a:buNone/>
            </a:pPr>
            <a:r>
              <a:rPr lang="es-ES" sz="2200" dirty="0">
                <a:effectLst/>
                <a:latin typeface="Arial" panose="020B0604020202020204" pitchFamily="34" charset="0"/>
                <a:ea typeface="Calibri" panose="020F0502020204030204" pitchFamily="34" charset="0"/>
                <a:cs typeface="Times New Roman" panose="02020603050405020304" pitchFamily="18" charset="0"/>
              </a:rPr>
              <a:t> </a:t>
            </a:r>
            <a:r>
              <a:rPr lang="es-CO" sz="2200" dirty="0"/>
              <a:t>Solicitud usuario para el sistema de información de Auxiliares de la Justicia y Peritos</a:t>
            </a:r>
          </a:p>
          <a:p>
            <a:pPr marL="0" lvl="0" indent="0">
              <a:buNone/>
            </a:pPr>
            <a:endParaRPr lang="es-MX" sz="2200" dirty="0"/>
          </a:p>
          <a:p>
            <a:pPr lvl="0"/>
            <a:r>
              <a:rPr lang="es-CO" sz="2200" dirty="0"/>
              <a:t>Se debe solicitar a través de correo electrónico </a:t>
            </a:r>
            <a:r>
              <a:rPr lang="es-CO" sz="2200" u="sng" dirty="0">
                <a:hlinkClick r:id="rId2"/>
              </a:rPr>
              <a:t>csjsirnasoporte@deaj.ramajudicial.gov.co</a:t>
            </a:r>
            <a:r>
              <a:rPr lang="es-CO" sz="2200" dirty="0"/>
              <a:t>, en donde se deberán suministrar mínimo los siguientes datos:</a:t>
            </a:r>
          </a:p>
          <a:p>
            <a:pPr marL="0" lvl="0" indent="0">
              <a:buNone/>
            </a:pPr>
            <a:endParaRPr lang="es-MX" sz="2200" dirty="0"/>
          </a:p>
          <a:p>
            <a:pPr lvl="1"/>
            <a:r>
              <a:rPr lang="es-MX" sz="2200" dirty="0"/>
              <a:t>Nombre del juez o titular del despacho.</a:t>
            </a:r>
          </a:p>
          <a:p>
            <a:pPr lvl="1"/>
            <a:r>
              <a:rPr lang="es-MX" sz="2200" dirty="0"/>
              <a:t>Número de cédula del titular del despacho</a:t>
            </a:r>
          </a:p>
          <a:p>
            <a:pPr lvl="1"/>
            <a:r>
              <a:rPr lang="es-MX" sz="2200" dirty="0"/>
              <a:t>Nombre de quien hace las veces de secretario del despacho</a:t>
            </a:r>
          </a:p>
          <a:p>
            <a:pPr lvl="1"/>
            <a:r>
              <a:rPr lang="es-MX" sz="2200" dirty="0"/>
              <a:t>Direccion del despacho</a:t>
            </a:r>
          </a:p>
          <a:p>
            <a:pPr lvl="1"/>
            <a:r>
              <a:rPr lang="es-MX" sz="2200" dirty="0"/>
              <a:t>Teléfono del despacho</a:t>
            </a:r>
          </a:p>
          <a:p>
            <a:pPr marL="0" indent="0">
              <a:buNone/>
            </a:pPr>
            <a:endParaRPr lang="es-CO" sz="2200" dirty="0"/>
          </a:p>
        </p:txBody>
      </p:sp>
    </p:spTree>
    <p:extLst>
      <p:ext uri="{BB962C8B-B14F-4D97-AF65-F5344CB8AC3E}">
        <p14:creationId xmlns:p14="http://schemas.microsoft.com/office/powerpoint/2010/main" val="260026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83840" y="274638"/>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AUXILIARES DE LA JUSTICIA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124745"/>
            <a:ext cx="10238928" cy="5001420"/>
          </a:xfrm>
        </p:spPr>
        <p:txBody>
          <a:bodyPr/>
          <a:lstStyle/>
          <a:p>
            <a:pPr marL="0" lvl="0" indent="0">
              <a:buNone/>
            </a:pPr>
            <a:r>
              <a:rPr lang="es-CO" sz="2000" dirty="0">
                <a:latin typeface="Arial" panose="020B0604020202020204" pitchFamily="34" charset="0"/>
                <a:ea typeface="Calibri" panose="020F0502020204030204" pitchFamily="34" charset="0"/>
                <a:cs typeface="Times New Roman" panose="02020603050405020304" pitchFamily="18" charset="0"/>
              </a:rPr>
              <a:t>Proceso de designación Auxiliares de la Justicia </a:t>
            </a:r>
            <a:endParaRPr lang="es-MX" sz="2000" dirty="0">
              <a:latin typeface="Arial" panose="020B0604020202020204" pitchFamily="34" charset="0"/>
              <a:ea typeface="Calibri" panose="020F0502020204030204" pitchFamily="34" charset="0"/>
              <a:cs typeface="Times New Roman" panose="02020603050405020304" pitchFamily="18" charset="0"/>
            </a:endParaRPr>
          </a:p>
          <a:p>
            <a:r>
              <a:rPr lang="es-CO" sz="2000" dirty="0">
                <a:latin typeface="Arial" panose="020B0604020202020204" pitchFamily="34" charset="0"/>
                <a:ea typeface="Calibri" panose="020F0502020204030204" pitchFamily="34" charset="0"/>
                <a:cs typeface="Times New Roman" panose="02020603050405020304" pitchFamily="18" charset="0"/>
              </a:rPr>
              <a:t>En la sección de “DATOS DEL DESPAHO”, la información se visualiza por defecto.</a:t>
            </a:r>
            <a:endParaRPr lang="es-MX" sz="2000" dirty="0">
              <a:latin typeface="Arial" panose="020B0604020202020204" pitchFamily="34" charset="0"/>
              <a:ea typeface="Calibri" panose="020F0502020204030204" pitchFamily="34" charset="0"/>
              <a:cs typeface="Times New Roman" panose="02020603050405020304" pitchFamily="18" charset="0"/>
            </a:endParaRPr>
          </a:p>
          <a:p>
            <a:r>
              <a:rPr lang="es-CO" sz="2000" dirty="0">
                <a:latin typeface="Arial" panose="020B0604020202020204" pitchFamily="34" charset="0"/>
                <a:ea typeface="Calibri" panose="020F0502020204030204" pitchFamily="34" charset="0"/>
                <a:cs typeface="Times New Roman" panose="02020603050405020304" pitchFamily="18" charset="0"/>
              </a:rPr>
              <a:t>Se deben digitar la información de la sección  “DATOS DEIGNACION”, que corresponde a Año del proceso, Consecutivo de Radicación y Consecutivo de Recurso.</a:t>
            </a:r>
            <a:endParaRPr lang="es-MX" sz="2000" dirty="0">
              <a:latin typeface="Arial" panose="020B0604020202020204" pitchFamily="34" charset="0"/>
              <a:ea typeface="Calibri" panose="020F0502020204030204" pitchFamily="34" charset="0"/>
              <a:cs typeface="Times New Roman" panose="02020603050405020304" pitchFamily="18" charset="0"/>
            </a:endParaRPr>
          </a:p>
          <a:p>
            <a:r>
              <a:rPr lang="es-CO" sz="2000" dirty="0">
                <a:latin typeface="Arial" panose="020B0604020202020204" pitchFamily="34" charset="0"/>
                <a:ea typeface="Calibri" panose="020F0502020204030204" pitchFamily="34" charset="0"/>
                <a:cs typeface="Times New Roman" panose="02020603050405020304" pitchFamily="18" charset="0"/>
              </a:rPr>
              <a:t>Finalmente, se selecciona el área, oficio y método designación (TERNA). </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5" name="Imagen 4">
            <a:extLst>
              <a:ext uri="{FF2B5EF4-FFF2-40B4-BE49-F238E27FC236}">
                <a16:creationId xmlns:a16="http://schemas.microsoft.com/office/drawing/2014/main" id="{9177D693-74E9-4838-B993-28A294A147E8}"/>
              </a:ext>
            </a:extLst>
          </p:cNvPr>
          <p:cNvPicPr>
            <a:picLocks noChangeAspect="1"/>
          </p:cNvPicPr>
          <p:nvPr/>
        </p:nvPicPr>
        <p:blipFill>
          <a:blip r:embed="rId2"/>
          <a:stretch>
            <a:fillRect/>
          </a:stretch>
        </p:blipFill>
        <p:spPr>
          <a:xfrm>
            <a:off x="2639616" y="3284984"/>
            <a:ext cx="5610225" cy="3124200"/>
          </a:xfrm>
          <a:prstGeom prst="rect">
            <a:avLst/>
          </a:prstGeom>
        </p:spPr>
      </p:pic>
    </p:spTree>
    <p:extLst>
      <p:ext uri="{BB962C8B-B14F-4D97-AF65-F5344CB8AC3E}">
        <p14:creationId xmlns:p14="http://schemas.microsoft.com/office/powerpoint/2010/main" val="73080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83840" y="274638"/>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AUXILIARES DE LA JUSTICIA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124745"/>
            <a:ext cx="10238928" cy="5001420"/>
          </a:xfrm>
        </p:spPr>
        <p:txBody>
          <a:bodyPr/>
          <a:lstStyle/>
          <a:p>
            <a:pPr marL="0" indent="0">
              <a:buNone/>
            </a:pPr>
            <a:r>
              <a:rPr lang="es-CO" sz="2000" dirty="0">
                <a:latin typeface="Arial" panose="020B0604020202020204" pitchFamily="34" charset="0"/>
                <a:ea typeface="Calibri" panose="020F0502020204030204" pitchFamily="34" charset="0"/>
                <a:cs typeface="Times New Roman" panose="02020603050405020304" pitchFamily="18" charset="0"/>
              </a:rPr>
              <a:t>La aplicación automáticamente y de manera aleatoria selecciona la terna con los tres auxiliares que tengan menos designaciones y generar las comunicaciones de designación.</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5" name="Imagen 4">
            <a:extLst>
              <a:ext uri="{FF2B5EF4-FFF2-40B4-BE49-F238E27FC236}">
                <a16:creationId xmlns:a16="http://schemas.microsoft.com/office/drawing/2014/main" id="{ED2659F1-D75A-4AB2-810C-0AE249BE41B6}"/>
              </a:ext>
            </a:extLst>
          </p:cNvPr>
          <p:cNvPicPr/>
          <p:nvPr/>
        </p:nvPicPr>
        <p:blipFill>
          <a:blip r:embed="rId2"/>
          <a:stretch>
            <a:fillRect/>
          </a:stretch>
        </p:blipFill>
        <p:spPr>
          <a:xfrm>
            <a:off x="2279576" y="2093401"/>
            <a:ext cx="8134657" cy="4647967"/>
          </a:xfrm>
          <a:prstGeom prst="rect">
            <a:avLst/>
          </a:prstGeom>
        </p:spPr>
      </p:pic>
    </p:spTree>
    <p:extLst>
      <p:ext uri="{BB962C8B-B14F-4D97-AF65-F5344CB8AC3E}">
        <p14:creationId xmlns:p14="http://schemas.microsoft.com/office/powerpoint/2010/main" val="1952444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83840" y="274638"/>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PERITOS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124745"/>
            <a:ext cx="10238928" cy="5001420"/>
          </a:xfrm>
        </p:spPr>
        <p:txBody>
          <a:bodyPr/>
          <a:lstStyle/>
          <a:p>
            <a:pPr algn="just"/>
            <a:r>
              <a:rPr lang="es-MX" sz="2000" dirty="0">
                <a:latin typeface="Arial" panose="020B0604020202020204" pitchFamily="34" charset="0"/>
                <a:ea typeface="Calibri" panose="020F0502020204030204" pitchFamily="34" charset="0"/>
                <a:cs typeface="Times New Roman" panose="02020603050405020304" pitchFamily="18" charset="0"/>
              </a:rPr>
              <a:t>Al dar clic en la opción de </a:t>
            </a:r>
            <a:r>
              <a:rPr lang="es-ES" sz="2000" dirty="0">
                <a:latin typeface="Arial" panose="020B0604020202020204" pitchFamily="34" charset="0"/>
                <a:ea typeface="Calibri" panose="020F0502020204030204" pitchFamily="34" charset="0"/>
                <a:cs typeface="Times New Roman" panose="02020603050405020304" pitchFamily="18" charset="0"/>
              </a:rPr>
              <a:t>Administrar</a:t>
            </a:r>
            <a:r>
              <a:rPr lang="es-MX" sz="2000" dirty="0">
                <a:latin typeface="Arial" panose="020B0604020202020204" pitchFamily="34" charset="0"/>
                <a:ea typeface="Calibri" panose="020F0502020204030204" pitchFamily="34" charset="0"/>
                <a:cs typeface="Times New Roman" panose="02020603050405020304" pitchFamily="18" charset="0"/>
              </a:rPr>
              <a:t>, el </a:t>
            </a:r>
            <a:r>
              <a:rPr lang="es-ES" sz="2000" dirty="0">
                <a:latin typeface="Arial" panose="020B0604020202020204" pitchFamily="34" charset="0"/>
                <a:ea typeface="Calibri" panose="020F0502020204030204" pitchFamily="34" charset="0"/>
                <a:cs typeface="Times New Roman" panose="02020603050405020304" pitchFamily="18" charset="0"/>
              </a:rPr>
              <a:t>usuario “Despacho Judicial”</a:t>
            </a:r>
            <a:r>
              <a:rPr lang="es-MX" sz="2000" dirty="0">
                <a:latin typeface="Arial" panose="020B0604020202020204" pitchFamily="34" charset="0"/>
                <a:ea typeface="Calibri" panose="020F0502020204030204" pitchFamily="34" charset="0"/>
                <a:cs typeface="Times New Roman" panose="02020603050405020304" pitchFamily="18" charset="0"/>
              </a:rPr>
              <a:t> podrá </a:t>
            </a:r>
            <a:r>
              <a:rPr lang="es-ES" sz="2000" dirty="0">
                <a:latin typeface="Arial" panose="020B0604020202020204" pitchFamily="34" charset="0"/>
                <a:ea typeface="Calibri" panose="020F0502020204030204" pitchFamily="34" charset="0"/>
                <a:cs typeface="Times New Roman" panose="02020603050405020304" pitchFamily="18" charset="0"/>
              </a:rPr>
              <a:t>realizar la designación del Perito a determinado proceso, para esto es necesario dar clic en el botón de Crear Designación.</a:t>
            </a:r>
          </a:p>
          <a:p>
            <a:pPr algn="just"/>
            <a:r>
              <a:rPr lang="es-MX" sz="2000" dirty="0">
                <a:latin typeface="Arial" panose="020B0604020202020204" pitchFamily="34" charset="0"/>
                <a:ea typeface="Calibri" panose="020F0502020204030204" pitchFamily="34" charset="0"/>
                <a:cs typeface="Times New Roman" panose="02020603050405020304" pitchFamily="18" charset="0"/>
              </a:rPr>
              <a:t>L</a:t>
            </a:r>
            <a:r>
              <a:rPr lang="es-ES" sz="2000" dirty="0">
                <a:latin typeface="Arial" panose="020B0604020202020204" pitchFamily="34" charset="0"/>
                <a:ea typeface="Calibri" panose="020F0502020204030204" pitchFamily="34" charset="0"/>
                <a:cs typeface="Times New Roman" panose="02020603050405020304" pitchFamily="18" charset="0"/>
              </a:rPr>
              <a:t>a aplicación muestra el formulario de Designación de peritos de la jurisdicción de lo contencioso administrativo donde se debe registrar la información del proceso y la especialidad a consultar que corresponde al proceso en gestión.</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1026" name="Imagen 21">
            <a:extLst>
              <a:ext uri="{FF2B5EF4-FFF2-40B4-BE49-F238E27FC236}">
                <a16:creationId xmlns:a16="http://schemas.microsoft.com/office/drawing/2014/main" id="{9DA501BE-ABF6-4B9C-8805-1E9A93779F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3592" y="3606817"/>
            <a:ext cx="7733928" cy="29765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07247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83840" y="274638"/>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PERITOS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124745"/>
            <a:ext cx="10238928" cy="5001420"/>
          </a:xfrm>
        </p:spPr>
        <p:txBody>
          <a:bodyPr/>
          <a:lstStyle/>
          <a:p>
            <a:pPr algn="just"/>
            <a:r>
              <a:rPr lang="es-ES" sz="2000" dirty="0">
                <a:latin typeface="Arial" panose="020B0604020202020204" pitchFamily="34" charset="0"/>
                <a:ea typeface="Calibri" panose="020F0502020204030204" pitchFamily="34" charset="0"/>
                <a:cs typeface="Times New Roman" panose="02020603050405020304" pitchFamily="18" charset="0"/>
              </a:rPr>
              <a:t>Los datos a diligenciar que corresponden a la identificación del proceso son</a:t>
            </a:r>
            <a:r>
              <a:rPr lang="es-MX" sz="2000" dirty="0">
                <a:latin typeface="Arial" panose="020B0604020202020204" pitchFamily="34" charset="0"/>
                <a:ea typeface="Calibri" panose="020F0502020204030204" pitchFamily="34" charset="0"/>
                <a:cs typeface="Times New Roman" panose="02020603050405020304" pitchFamily="18" charset="0"/>
              </a:rPr>
              <a:t>:</a:t>
            </a:r>
          </a:p>
          <a:p>
            <a:pPr lvl="1" algn="just"/>
            <a:r>
              <a:rPr lang="es-ES" sz="1600" dirty="0">
                <a:latin typeface="Arial" panose="020B0604020202020204" pitchFamily="34" charset="0"/>
                <a:ea typeface="Calibri" panose="020F0502020204030204" pitchFamily="34" charset="0"/>
                <a:cs typeface="Times New Roman" panose="02020603050405020304" pitchFamily="18" charset="0"/>
              </a:rPr>
              <a:t>Código Despacho: Corresponde al código de ubicación geográfica del despacho</a:t>
            </a:r>
            <a:endParaRPr lang="es-MX" sz="1600" dirty="0">
              <a:latin typeface="Arial" panose="020B0604020202020204" pitchFamily="34" charset="0"/>
              <a:ea typeface="Calibri" panose="020F0502020204030204" pitchFamily="34" charset="0"/>
              <a:cs typeface="Times New Roman" panose="02020603050405020304" pitchFamily="18" charset="0"/>
            </a:endParaRPr>
          </a:p>
          <a:p>
            <a:pPr lvl="1" algn="just"/>
            <a:r>
              <a:rPr lang="es-ES" sz="1600" dirty="0">
                <a:latin typeface="Arial" panose="020B0604020202020204" pitchFamily="34" charset="0"/>
                <a:ea typeface="Calibri" panose="020F0502020204030204" pitchFamily="34" charset="0"/>
                <a:cs typeface="Times New Roman" panose="02020603050405020304" pitchFamily="18" charset="0"/>
              </a:rPr>
              <a:t>Año: Corresponde al año de radicación del proceso</a:t>
            </a:r>
            <a:endParaRPr lang="es-MX" sz="1600" dirty="0">
              <a:latin typeface="Arial" panose="020B0604020202020204" pitchFamily="34" charset="0"/>
              <a:ea typeface="Calibri" panose="020F0502020204030204" pitchFamily="34" charset="0"/>
              <a:cs typeface="Times New Roman" panose="02020603050405020304" pitchFamily="18" charset="0"/>
            </a:endParaRPr>
          </a:p>
          <a:p>
            <a:pPr lvl="1" algn="just"/>
            <a:r>
              <a:rPr lang="es-ES" sz="1600" dirty="0">
                <a:latin typeface="Arial" panose="020B0604020202020204" pitchFamily="34" charset="0"/>
                <a:ea typeface="Calibri" panose="020F0502020204030204" pitchFamily="34" charset="0"/>
                <a:cs typeface="Times New Roman" panose="02020603050405020304" pitchFamily="18" charset="0"/>
              </a:rPr>
              <a:t>Numero Radicación: Corresponde al numero del consecutivo de radicación del proceso</a:t>
            </a:r>
            <a:endParaRPr lang="es-MX" sz="1600" dirty="0">
              <a:latin typeface="Arial" panose="020B0604020202020204" pitchFamily="34" charset="0"/>
              <a:ea typeface="Calibri" panose="020F0502020204030204" pitchFamily="34" charset="0"/>
              <a:cs typeface="Times New Roman" panose="02020603050405020304" pitchFamily="18" charset="0"/>
            </a:endParaRPr>
          </a:p>
          <a:p>
            <a:pPr lvl="1" algn="just"/>
            <a:r>
              <a:rPr lang="es-ES" sz="1600" dirty="0">
                <a:latin typeface="Arial" panose="020B0604020202020204" pitchFamily="34" charset="0"/>
                <a:ea typeface="Calibri" panose="020F0502020204030204" pitchFamily="34" charset="0"/>
                <a:cs typeface="Times New Roman" panose="02020603050405020304" pitchFamily="18" charset="0"/>
              </a:rPr>
              <a:t>Consecutivo Recurso: Corresponde al numero del consecutivo del recurso</a:t>
            </a:r>
          </a:p>
          <a:p>
            <a:pPr algn="just"/>
            <a:r>
              <a:rPr lang="es-MX" sz="2000" dirty="0">
                <a:latin typeface="Arial" panose="020B0604020202020204" pitchFamily="34" charset="0"/>
                <a:ea typeface="Calibri" panose="020F0502020204030204" pitchFamily="34" charset="0"/>
                <a:cs typeface="Times New Roman" panose="02020603050405020304" pitchFamily="18" charset="0"/>
              </a:rPr>
              <a:t>Al hacer clic en el botón </a:t>
            </a:r>
            <a:r>
              <a:rPr lang="es-ES" sz="2000" dirty="0">
                <a:latin typeface="Arial" panose="020B0604020202020204" pitchFamily="34" charset="0"/>
                <a:ea typeface="Calibri" panose="020F0502020204030204" pitchFamily="34" charset="0"/>
                <a:cs typeface="Times New Roman" panose="02020603050405020304" pitchFamily="18" charset="0"/>
              </a:rPr>
              <a:t>Registrar Código CUI</a:t>
            </a:r>
            <a:r>
              <a:rPr lang="es-MX" sz="2000" dirty="0">
                <a:latin typeface="Arial" panose="020B0604020202020204" pitchFamily="34" charset="0"/>
                <a:ea typeface="Calibri" panose="020F0502020204030204" pitchFamily="34" charset="0"/>
                <a:cs typeface="Times New Roman" panose="02020603050405020304" pitchFamily="18" charset="0"/>
              </a:rPr>
              <a:t>, se observará </a:t>
            </a:r>
            <a:r>
              <a:rPr lang="es-ES" sz="2000" dirty="0">
                <a:latin typeface="Arial" panose="020B0604020202020204" pitchFamily="34" charset="0"/>
                <a:ea typeface="Calibri" panose="020F0502020204030204" pitchFamily="34" charset="0"/>
                <a:cs typeface="Times New Roman" panose="02020603050405020304" pitchFamily="18" charset="0"/>
              </a:rPr>
              <a:t>que el aplicativo muestra el numero de identificación del proceso con sus 23 dígitos completos.</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2050" name="Imagen 24">
            <a:extLst>
              <a:ext uri="{FF2B5EF4-FFF2-40B4-BE49-F238E27FC236}">
                <a16:creationId xmlns:a16="http://schemas.microsoft.com/office/drawing/2014/main" id="{C1F60170-0F36-4AA7-AFC9-248ABD4DD7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624" y="3421065"/>
            <a:ext cx="7272808" cy="341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23174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39416" y="3574"/>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PERITOS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836712"/>
            <a:ext cx="10238928" cy="5001420"/>
          </a:xfrm>
        </p:spPr>
        <p:txBody>
          <a:bodyPr/>
          <a:lstStyle/>
          <a:p>
            <a:pPr algn="just"/>
            <a:r>
              <a:rPr lang="es-MX" sz="2000" dirty="0">
                <a:latin typeface="Arial" panose="020B0604020202020204" pitchFamily="34" charset="0"/>
                <a:ea typeface="Calibri" panose="020F0502020204030204" pitchFamily="34" charset="0"/>
                <a:cs typeface="Times New Roman" panose="02020603050405020304" pitchFamily="18" charset="0"/>
              </a:rPr>
              <a:t>En </a:t>
            </a:r>
            <a:r>
              <a:rPr lang="es-ES" sz="2000" dirty="0">
                <a:latin typeface="Arial" panose="020B0604020202020204" pitchFamily="34" charset="0"/>
                <a:ea typeface="Calibri" panose="020F0502020204030204" pitchFamily="34" charset="0"/>
                <a:cs typeface="Times New Roman" panose="02020603050405020304" pitchFamily="18" charset="0"/>
              </a:rPr>
              <a:t>la sección de áreas, profesión y/o especialidades requeridas del perito, </a:t>
            </a:r>
            <a:r>
              <a:rPr lang="es-MX" sz="2000" dirty="0">
                <a:latin typeface="Arial" panose="020B0604020202020204" pitchFamily="34" charset="0"/>
                <a:ea typeface="Calibri" panose="020F0502020204030204" pitchFamily="34" charset="0"/>
                <a:cs typeface="Times New Roman" panose="02020603050405020304" pitchFamily="18" charset="0"/>
              </a:rPr>
              <a:t>el </a:t>
            </a:r>
            <a:r>
              <a:rPr lang="es-ES" sz="2000" dirty="0">
                <a:latin typeface="Arial" panose="020B0604020202020204" pitchFamily="34" charset="0"/>
                <a:ea typeface="Calibri" panose="020F0502020204030204" pitchFamily="34" charset="0"/>
                <a:cs typeface="Times New Roman" panose="02020603050405020304" pitchFamily="18" charset="0"/>
              </a:rPr>
              <a:t>usuario despacho judicial deberá seleccionar obligatoriamente el área, y de manera opcional podrá seleccionar la profesión/técnico y/o especialista o experto que deben tener los peritos que serán seleccionados en la terna.</a:t>
            </a:r>
          </a:p>
          <a:p>
            <a:pPr algn="just"/>
            <a:r>
              <a:rPr lang="es-ES" sz="2000" dirty="0">
                <a:latin typeface="Arial" panose="020B0604020202020204" pitchFamily="34" charset="0"/>
                <a:ea typeface="Calibri" panose="020F0502020204030204" pitchFamily="34" charset="0"/>
                <a:cs typeface="Times New Roman" panose="02020603050405020304" pitchFamily="18" charset="0"/>
              </a:rPr>
              <a:t>Al dar clic en el botón Encontrar Terna, el aplicativo mostrará la terna con los nombres de los  tres (3) peritos.</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r>
              <a:rPr lang="es-ES" sz="2000" dirty="0">
                <a:latin typeface="Arial" panose="020B0604020202020204" pitchFamily="34" charset="0"/>
                <a:ea typeface="Calibri" panose="020F0502020204030204" pitchFamily="34" charset="0"/>
                <a:cs typeface="Times New Roman" panose="02020603050405020304" pitchFamily="18" charset="0"/>
              </a:rPr>
              <a:t>Una vez el usuario del despacho judicial haya escogido al Perito, debe dar clic en el botón Designar para registrar en el aplicativo la designación de dicho perito al proceso indicado.</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3074" name="Imagen 27">
            <a:extLst>
              <a:ext uri="{FF2B5EF4-FFF2-40B4-BE49-F238E27FC236}">
                <a16:creationId xmlns:a16="http://schemas.microsoft.com/office/drawing/2014/main" id="{55B8BCF3-1550-44C9-B737-98A56AF3D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5760" y="3454273"/>
            <a:ext cx="6624736" cy="342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9622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782BE7-F20E-4FD8-96C3-338EB236208D}"/>
              </a:ext>
            </a:extLst>
          </p:cNvPr>
          <p:cNvSpPr>
            <a:spLocks noGrp="1"/>
          </p:cNvSpPr>
          <p:nvPr>
            <p:ph type="title"/>
          </p:nvPr>
        </p:nvSpPr>
        <p:spPr>
          <a:xfrm>
            <a:off x="839416" y="341784"/>
            <a:ext cx="10972800" cy="1143000"/>
          </a:xfrm>
        </p:spPr>
        <p:txBody>
          <a:bodyPr/>
          <a:lstStyle/>
          <a:p>
            <a:r>
              <a:rPr lang="es-MX" b="1" dirty="0">
                <a:solidFill>
                  <a:srgbClr val="BF8F00"/>
                </a:solidFill>
                <a:ea typeface="Calibri" panose="020F0502020204030204" pitchFamily="34" charset="0"/>
                <a:cs typeface="Times New Roman" panose="02020603050405020304" pitchFamily="18" charset="0"/>
              </a:rPr>
              <a:t>PERITOS - DESIGNACIÓN </a:t>
            </a:r>
            <a:br>
              <a:rPr lang="es-CO" sz="1800" dirty="0">
                <a:effectLst/>
                <a:latin typeface="Calibri" panose="020F0502020204030204" pitchFamily="34" charset="0"/>
                <a:ea typeface="Calibri" panose="020F0502020204030204" pitchFamily="34" charset="0"/>
                <a:cs typeface="Times New Roman" panose="02020603050405020304" pitchFamily="18" charset="0"/>
              </a:rPr>
            </a:br>
            <a:endParaRPr lang="es-CO" dirty="0"/>
          </a:p>
        </p:txBody>
      </p:sp>
      <p:sp>
        <p:nvSpPr>
          <p:cNvPr id="3" name="Marcador de contenido 2">
            <a:extLst>
              <a:ext uri="{FF2B5EF4-FFF2-40B4-BE49-F238E27FC236}">
                <a16:creationId xmlns:a16="http://schemas.microsoft.com/office/drawing/2014/main" id="{71BB8CDA-8C52-4A1F-857A-A66BEB9141A5}"/>
              </a:ext>
            </a:extLst>
          </p:cNvPr>
          <p:cNvSpPr>
            <a:spLocks noGrp="1"/>
          </p:cNvSpPr>
          <p:nvPr>
            <p:ph idx="1"/>
          </p:nvPr>
        </p:nvSpPr>
        <p:spPr>
          <a:xfrm>
            <a:off x="1343472" y="1451916"/>
            <a:ext cx="10238928" cy="5001420"/>
          </a:xfrm>
        </p:spPr>
        <p:txBody>
          <a:bodyPr/>
          <a:lstStyle/>
          <a:p>
            <a:r>
              <a:rPr lang="es-ES" sz="2000" dirty="0">
                <a:latin typeface="Arial" panose="020B0604020202020204" pitchFamily="34" charset="0"/>
                <a:ea typeface="Calibri" panose="020F0502020204030204" pitchFamily="34" charset="0"/>
                <a:cs typeface="Times New Roman" panose="02020603050405020304" pitchFamily="18" charset="0"/>
              </a:rPr>
              <a:t>El aplicativo solicitara confirmación con los datos del numero de CUI y el numero de identificación y nombre del perito designado, el usuario podrá aceptar o cancelar la designación del perito.</a:t>
            </a:r>
          </a:p>
          <a:p>
            <a:r>
              <a:rPr lang="es-ES" sz="2000" dirty="0">
                <a:latin typeface="Arial" panose="020B0604020202020204" pitchFamily="34" charset="0"/>
                <a:ea typeface="Calibri" panose="020F0502020204030204" pitchFamily="34" charset="0"/>
                <a:cs typeface="Times New Roman" panose="02020603050405020304" pitchFamily="18" charset="0"/>
              </a:rPr>
              <a:t>Posterior a la confirmación de la designación, la aplicación redirecciona al usuario “Despacho Judicial” a la pantalla Designación de peritos de la jurisdicción de lo contencioso administrativo donde se podrá visualizar la designación realizada por parte del usuario “Despacho Judicial”.</a:t>
            </a: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lv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algn="just"/>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s-MX" sz="20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dirty="0"/>
          </a:p>
        </p:txBody>
      </p:sp>
      <p:pic>
        <p:nvPicPr>
          <p:cNvPr id="4099" name="Imagen 32">
            <a:extLst>
              <a:ext uri="{FF2B5EF4-FFF2-40B4-BE49-F238E27FC236}">
                <a16:creationId xmlns:a16="http://schemas.microsoft.com/office/drawing/2014/main" id="{7F5053C4-6273-49F3-AB4F-E924104E39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9616" y="3753958"/>
            <a:ext cx="8136904" cy="3077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9359450"/>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8AFB4C72F431145B3674B5C19329F9E" ma:contentTypeVersion="0" ma:contentTypeDescription="Crear nuevo documento." ma:contentTypeScope="" ma:versionID="3743d3944a8e4ada70cdacb074dc1c18">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6E679F-E49C-4E89-A4A6-43CCA7234350}"/>
</file>

<file path=customXml/itemProps2.xml><?xml version="1.0" encoding="utf-8"?>
<ds:datastoreItem xmlns:ds="http://schemas.openxmlformats.org/officeDocument/2006/customXml" ds:itemID="{C15C9312-62A8-4727-9A33-C05E8ECCFD4E}"/>
</file>

<file path=customXml/itemProps3.xml><?xml version="1.0" encoding="utf-8"?>
<ds:datastoreItem xmlns:ds="http://schemas.openxmlformats.org/officeDocument/2006/customXml" ds:itemID="{4BFDFFD9-EAF9-4100-9740-283E7BD5B0DD}"/>
</file>

<file path=docProps/app.xml><?xml version="1.0" encoding="utf-8"?>
<Properties xmlns="http://schemas.openxmlformats.org/officeDocument/2006/extended-properties" xmlns:vt="http://schemas.openxmlformats.org/officeDocument/2006/docPropsVTypes">
  <Template/>
  <TotalTime>12837</TotalTime>
  <Words>624</Words>
  <Application>Microsoft Office PowerPoint</Application>
  <PresentationFormat>Panorámica</PresentationFormat>
  <Paragraphs>52</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Times New Roman</vt:lpstr>
      <vt:lpstr>1_Tema de Office</vt:lpstr>
      <vt:lpstr>SISTEMAS DE INFORMACIÓN  PERITOS Y AUXILIARES DE LA JUSTICIA    </vt:lpstr>
      <vt:lpstr>SISTEMAS DE INFORMACIÓN  PERITOS Y AUXILIARES DE LA JUSTICIA </vt:lpstr>
      <vt:lpstr>AUXILIARES DE LA JUSTICIA  - DESIGNACIÓN  </vt:lpstr>
      <vt:lpstr>AUXILIARES DE LA JUSTICIA  - DESIGNACIÓN  </vt:lpstr>
      <vt:lpstr>PERITOS - DESIGNACIÓN  </vt:lpstr>
      <vt:lpstr>PERITOS - DESIGNACIÓN  </vt:lpstr>
      <vt:lpstr>PERITOS - DESIGNACIÓN  </vt:lpstr>
      <vt:lpstr>PERITOS - DESIGNACIÓN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Cpq01</dc:creator>
  <cp:lastModifiedBy>Francy Yanira Ruiz Villalba</cp:lastModifiedBy>
  <cp:revision>486</cp:revision>
  <dcterms:created xsi:type="dcterms:W3CDTF">2012-11-20T17:02:50Z</dcterms:created>
  <dcterms:modified xsi:type="dcterms:W3CDTF">2023-11-21T21:48:18Z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0x010100D8AFB4C72F431145B3674B5C19329F9E</vt:lpwstr>
  </property>
</Properties>
</file>