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</p:sldIdLst>
  <p:sldSz cx="12192000" cy="6858000"/>
  <p:notesSz cx="9144000" cy="6858000"/>
  <p:custDataLst>
    <p:tags r:id="rId6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546"/>
    <a:srgbClr val="204590"/>
    <a:srgbClr val="0F3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FBFA49-8D1F-8088-5D9E-956DBE4237F3}" v="12" dt="2025-05-28T20:38:27.7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licativo Registro Nacional De Abogados - Bogota" userId="S::regnal@cendoj.ramajudicial.gov.co::50d2c348-a7cf-4738-afd4-526d2b5122f6" providerId="AD" clId="Web-{38F55800-1D4F-9A32-BBE5-9D80E5D37ED6}"/>
    <pc:docChg chg="modSld">
      <pc:chgData name="Aplicativo Registro Nacional De Abogados - Bogota" userId="S::regnal@cendoj.ramajudicial.gov.co::50d2c348-a7cf-4738-afd4-526d2b5122f6" providerId="AD" clId="Web-{38F55800-1D4F-9A32-BBE5-9D80E5D37ED6}" dt="2025-05-15T13:48:50.332" v="1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38F55800-1D4F-9A32-BBE5-9D80E5D37ED6}" dt="2025-05-15T13:48:50.332" v="1"/>
        <pc:sldMkLst>
          <pc:docMk/>
          <pc:sldMk cId="2676713810" sldId="259"/>
        </pc:sldMkLst>
        <pc:graphicFrameChg chg="mod modGraphic">
          <ac:chgData name="Aplicativo Registro Nacional De Abogados - Bogota" userId="S::regnal@cendoj.ramajudicial.gov.co::50d2c348-a7cf-4738-afd4-526d2b5122f6" providerId="AD" clId="Web-{38F55800-1D4F-9A32-BBE5-9D80E5D37ED6}" dt="2025-05-15T13:48:50.332" v="1"/>
          <ac:graphicFrameMkLst>
            <pc:docMk/>
            <pc:sldMk cId="2676713810" sldId="259"/>
            <ac:graphicFrameMk id="4" creationId="{6C8566DF-FE3E-4845-8294-092DF0568B8A}"/>
          </ac:graphicFrameMkLst>
        </pc:graphicFrameChg>
      </pc:sldChg>
    </pc:docChg>
  </pc:docChgLst>
  <pc:docChgLst>
    <pc:chgData name="Aplicativo Registro Nacional De Abogados - Bogota" userId="S::regnal@cendoj.ramajudicial.gov.co::50d2c348-a7cf-4738-afd4-526d2b5122f6" providerId="AD" clId="Web-{7DFBFA49-8D1F-8088-5D9E-956DBE4237F3}"/>
    <pc:docChg chg="modSld">
      <pc:chgData name="Aplicativo Registro Nacional De Abogados - Bogota" userId="S::regnal@cendoj.ramajudicial.gov.co::50d2c348-a7cf-4738-afd4-526d2b5122f6" providerId="AD" clId="Web-{7DFBFA49-8D1F-8088-5D9E-956DBE4237F3}" dt="2025-05-28T20:38:27.793" v="6"/>
      <pc:docMkLst>
        <pc:docMk/>
      </pc:docMkLst>
      <pc:sldChg chg="delSp modSp">
        <pc:chgData name="Aplicativo Registro Nacional De Abogados - Bogota" userId="S::regnal@cendoj.ramajudicial.gov.co::50d2c348-a7cf-4738-afd4-526d2b5122f6" providerId="AD" clId="Web-{7DFBFA49-8D1F-8088-5D9E-956DBE4237F3}" dt="2025-05-28T20:38:27.793" v="6"/>
        <pc:sldMkLst>
          <pc:docMk/>
          <pc:sldMk cId="2676713810" sldId="259"/>
        </pc:sldMkLst>
        <pc:spChg chg="del">
          <ac:chgData name="Aplicativo Registro Nacional De Abogados - Bogota" userId="S::regnal@cendoj.ramajudicial.gov.co::50d2c348-a7cf-4738-afd4-526d2b5122f6" providerId="AD" clId="Web-{7DFBFA49-8D1F-8088-5D9E-956DBE4237F3}" dt="2025-05-28T20:38:27.793" v="6"/>
          <ac:spMkLst>
            <pc:docMk/>
            <pc:sldMk cId="2676713810" sldId="259"/>
            <ac:spMk id="2" creationId="{8AD7C3B7-F21C-B39F-7389-F295B87A46CE}"/>
          </ac:spMkLst>
        </pc:spChg>
        <pc:graphicFrameChg chg="mod modGraphic">
          <ac:chgData name="Aplicativo Registro Nacional De Abogados - Bogota" userId="S::regnal@cendoj.ramajudicial.gov.co::50d2c348-a7cf-4738-afd4-526d2b5122f6" providerId="AD" clId="Web-{7DFBFA49-8D1F-8088-5D9E-956DBE4237F3}" dt="2025-05-28T20:38:18.324" v="5"/>
          <ac:graphicFrameMkLst>
            <pc:docMk/>
            <pc:sldMk cId="2676713810" sldId="259"/>
            <ac:graphicFrameMk id="4" creationId="{6C8566DF-FE3E-4845-8294-092DF0568B8A}"/>
          </ac:graphicFrameMkLst>
        </pc:graphicFrameChg>
      </pc:sldChg>
    </pc:docChg>
  </pc:docChgLst>
  <pc:docChgLst>
    <pc:chgData name="Jeymy Marieth Acevedo Cruz" userId="256e84b7-718c-430d-a42c-1b0f226709a0" providerId="ADAL" clId="{195B4C1A-6FB7-4A5A-9D43-FF05F9F5EC0F}"/>
    <pc:docChg chg="modSld">
      <pc:chgData name="Jeymy Marieth Acevedo Cruz" userId="256e84b7-718c-430d-a42c-1b0f226709a0" providerId="ADAL" clId="{195B4C1A-6FB7-4A5A-9D43-FF05F9F5EC0F}" dt="2025-05-10T00:54:34.576" v="0" actId="20577"/>
      <pc:docMkLst>
        <pc:docMk/>
      </pc:docMkLst>
      <pc:sldChg chg="modSp mod">
        <pc:chgData name="Jeymy Marieth Acevedo Cruz" userId="256e84b7-718c-430d-a42c-1b0f226709a0" providerId="ADAL" clId="{195B4C1A-6FB7-4A5A-9D43-FF05F9F5EC0F}" dt="2025-05-10T00:54:34.576" v="0" actId="20577"/>
        <pc:sldMkLst>
          <pc:docMk/>
          <pc:sldMk cId="2676713810" sldId="259"/>
        </pc:sldMkLst>
        <pc:spChg chg="mod">
          <ac:chgData name="Jeymy Marieth Acevedo Cruz" userId="256e84b7-718c-430d-a42c-1b0f226709a0" providerId="ADAL" clId="{195B4C1A-6FB7-4A5A-9D43-FF05F9F5EC0F}" dt="2025-05-10T00:54:34.576" v="0" actId="20577"/>
          <ac:spMkLst>
            <pc:docMk/>
            <pc:sldMk cId="2676713810" sldId="259"/>
            <ac:spMk id="3" creationId="{55E72F23-022D-46BF-93C7-AC838E1B564E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EB371929-30CE-14CB-B220-8165BB95BBA9}"/>
    <pc:docChg chg="addSld modSld">
      <pc:chgData name="Aplicativo Registro Nacional De Abogados - Bogota" userId="S::regnal@cendoj.ramajudicial.gov.co::50d2c348-a7cf-4738-afd4-526d2b5122f6" providerId="AD" clId="Web-{EB371929-30CE-14CB-B220-8165BB95BBA9}" dt="2025-05-10T17:06:09.167" v="180" actId="14100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EB371929-30CE-14CB-B220-8165BB95BBA9}" dt="2025-05-10T16:04:23.692" v="7" actId="1076"/>
        <pc:sldMkLst>
          <pc:docMk/>
          <pc:sldMk cId="2676713810" sldId="259"/>
        </pc:sldMkLst>
        <pc:graphicFrameChg chg="mod modGraphic">
          <ac:chgData name="Aplicativo Registro Nacional De Abogados - Bogota" userId="S::regnal@cendoj.ramajudicial.gov.co::50d2c348-a7cf-4738-afd4-526d2b5122f6" providerId="AD" clId="Web-{EB371929-30CE-14CB-B220-8165BB95BBA9}" dt="2025-05-10T16:04:23.692" v="7" actId="1076"/>
          <ac:graphicFrameMkLst>
            <pc:docMk/>
            <pc:sldMk cId="2676713810" sldId="259"/>
            <ac:graphicFrameMk id="4" creationId="{6C8566DF-FE3E-4845-8294-092DF0568B8A}"/>
          </ac:graphicFrameMkLst>
        </pc:graphicFrameChg>
      </pc:sldChg>
      <pc:sldChg chg="modSp">
        <pc:chgData name="Aplicativo Registro Nacional De Abogados - Bogota" userId="S::regnal@cendoj.ramajudicial.gov.co::50d2c348-a7cf-4738-afd4-526d2b5122f6" providerId="AD" clId="Web-{EB371929-30CE-14CB-B220-8165BB95BBA9}" dt="2025-05-10T16:26:30.755" v="167" actId="14100"/>
        <pc:sldMkLst>
          <pc:docMk/>
          <pc:sldMk cId="104634842" sldId="260"/>
        </pc:sldMkLst>
        <pc:spChg chg="mod">
          <ac:chgData name="Aplicativo Registro Nacional De Abogados - Bogota" userId="S::regnal@cendoj.ramajudicial.gov.co::50d2c348-a7cf-4738-afd4-526d2b5122f6" providerId="AD" clId="Web-{EB371929-30CE-14CB-B220-8165BB95BBA9}" dt="2025-05-10T16:04:53.599" v="12" actId="20577"/>
          <ac:spMkLst>
            <pc:docMk/>
            <pc:sldMk cId="104634842" sldId="260"/>
            <ac:spMk id="5" creationId="{5A6B1F1A-4E3E-48EB-B3BE-CF6A0558BAC6}"/>
          </ac:spMkLst>
        </pc:spChg>
        <pc:spChg chg="mod">
          <ac:chgData name="Aplicativo Registro Nacional De Abogados - Bogota" userId="S::regnal@cendoj.ramajudicial.gov.co::50d2c348-a7cf-4738-afd4-526d2b5122f6" providerId="AD" clId="Web-{EB371929-30CE-14CB-B220-8165BB95BBA9}" dt="2025-05-10T16:05:04.256" v="14" actId="20577"/>
          <ac:spMkLst>
            <pc:docMk/>
            <pc:sldMk cId="104634842" sldId="260"/>
            <ac:spMk id="10" creationId="{85B7CC5B-1027-47CD-B619-0FC671E49D10}"/>
          </ac:spMkLst>
        </pc:spChg>
        <pc:spChg chg="mod">
          <ac:chgData name="Aplicativo Registro Nacional De Abogados - Bogota" userId="S::regnal@cendoj.ramajudicial.gov.co::50d2c348-a7cf-4738-afd4-526d2b5122f6" providerId="AD" clId="Web-{EB371929-30CE-14CB-B220-8165BB95BBA9}" dt="2025-05-10T16:26:30.755" v="167" actId="14100"/>
          <ac:spMkLst>
            <pc:docMk/>
            <pc:sldMk cId="104634842" sldId="260"/>
            <ac:spMk id="11" creationId="{A805B806-0A30-4A28-8D33-1C382CA9ADB1}"/>
          </ac:spMkLst>
        </pc:spChg>
      </pc:sldChg>
      <pc:sldChg chg="modSp add">
        <pc:chgData name="Aplicativo Registro Nacional De Abogados - Bogota" userId="S::regnal@cendoj.ramajudicial.gov.co::50d2c348-a7cf-4738-afd4-526d2b5122f6" providerId="AD" clId="Web-{EB371929-30CE-14CB-B220-8165BB95BBA9}" dt="2025-05-10T17:06:09.167" v="180" actId="14100"/>
        <pc:sldMkLst>
          <pc:docMk/>
          <pc:sldMk cId="4098812082" sldId="261"/>
        </pc:sldMkLst>
        <pc:spChg chg="mod">
          <ac:chgData name="Aplicativo Registro Nacional De Abogados - Bogota" userId="S::regnal@cendoj.ramajudicial.gov.co::50d2c348-a7cf-4738-afd4-526d2b5122f6" providerId="AD" clId="Web-{EB371929-30CE-14CB-B220-8165BB95BBA9}" dt="2025-05-10T17:05:21.134" v="169" actId="20577"/>
          <ac:spMkLst>
            <pc:docMk/>
            <pc:sldMk cId="4098812082" sldId="261"/>
            <ac:spMk id="3" creationId="{AC38A67A-1748-870C-3E22-01137FB1F376}"/>
          </ac:spMkLst>
        </pc:spChg>
        <pc:spChg chg="mod">
          <ac:chgData name="Aplicativo Registro Nacional De Abogados - Bogota" userId="S::regnal@cendoj.ramajudicial.gov.co::50d2c348-a7cf-4738-afd4-526d2b5122f6" providerId="AD" clId="Web-{EB371929-30CE-14CB-B220-8165BB95BBA9}" dt="2025-05-10T17:06:09.167" v="180" actId="14100"/>
          <ac:spMkLst>
            <pc:docMk/>
            <pc:sldMk cId="4098812082" sldId="261"/>
            <ac:spMk id="11" creationId="{A805B806-0A30-4A28-8D33-1C382CA9ADB1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29A63E3B-E269-68A1-27D7-C45D1AA79AFC}"/>
    <pc:docChg chg="modSld">
      <pc:chgData name="Aplicativo Registro Nacional De Abogados - Bogota" userId="S::regnal@cendoj.ramajudicial.gov.co::50d2c348-a7cf-4738-afd4-526d2b5122f6" providerId="AD" clId="Web-{29A63E3B-E269-68A1-27D7-C45D1AA79AFC}" dt="2025-05-15T13:48:25.346" v="58"/>
      <pc:docMkLst>
        <pc:docMk/>
      </pc:docMkLst>
      <pc:sldChg chg="addSp modSp">
        <pc:chgData name="Aplicativo Registro Nacional De Abogados - Bogota" userId="S::regnal@cendoj.ramajudicial.gov.co::50d2c348-a7cf-4738-afd4-526d2b5122f6" providerId="AD" clId="Web-{29A63E3B-E269-68A1-27D7-C45D1AA79AFC}" dt="2025-05-15T13:48:25.346" v="58"/>
        <pc:sldMkLst>
          <pc:docMk/>
          <pc:sldMk cId="2676713810" sldId="259"/>
        </pc:sldMkLst>
        <pc:spChg chg="add mod">
          <ac:chgData name="Aplicativo Registro Nacional De Abogados - Bogota" userId="S::regnal@cendoj.ramajudicial.gov.co::50d2c348-a7cf-4738-afd4-526d2b5122f6" providerId="AD" clId="Web-{29A63E3B-E269-68A1-27D7-C45D1AA79AFC}" dt="2025-05-15T13:35:44.784" v="57" actId="20577"/>
          <ac:spMkLst>
            <pc:docMk/>
            <pc:sldMk cId="2676713810" sldId="259"/>
            <ac:spMk id="2" creationId="{8AD7C3B7-F21C-B39F-7389-F295B87A46CE}"/>
          </ac:spMkLst>
        </pc:spChg>
        <pc:graphicFrameChg chg="mod modGraphic">
          <ac:chgData name="Aplicativo Registro Nacional De Abogados - Bogota" userId="S::regnal@cendoj.ramajudicial.gov.co::50d2c348-a7cf-4738-afd4-526d2b5122f6" providerId="AD" clId="Web-{29A63E3B-E269-68A1-27D7-C45D1AA79AFC}" dt="2025-05-15T13:48:25.346" v="58"/>
          <ac:graphicFrameMkLst>
            <pc:docMk/>
            <pc:sldMk cId="2676713810" sldId="259"/>
            <ac:graphicFrameMk id="4" creationId="{6C8566DF-FE3E-4845-8294-092DF0568B8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5AF60-5853-4C27-8561-533E18311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9CCB48-D344-4CEF-A847-F36E8E053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1"/>
            </a:lvl3pPr>
            <a:lvl4pPr marL="1371635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1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379C37-29B1-49F8-B30A-380969B9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82DBA9-2B76-47CE-95F1-781ACDF7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7835D6-C4CF-4C75-AA6B-EE38E350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990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13B08-5EBD-4FB9-823C-9641E3F0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B094AE-C1E5-4084-AF7C-241E2DBF1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ABE23-0B4D-430E-9E6C-072854F2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B01812-0B4D-4643-9374-1803B452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71BBFD-7C8F-4622-BD2E-0C663E43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54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4A5372-46B1-4D95-8CD1-713F60F9B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6AE8CF-8320-4321-B234-0356A4638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C61FD8-98E2-4F6D-88B5-0AE61AD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9A7DA9-EFE4-46A7-839C-FFD2456FD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EAC48-4D88-442B-9D8F-EA9C0455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93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95FA4-1FBF-4459-B31C-FA7CC5D3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47455F-A6CA-4F3A-BBF5-F8649492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EACFAF-E1EE-4587-9DF7-794F5609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42B5A-6DB1-470D-B8ED-D864F277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05356-6B04-4623-9CD8-85D5369C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265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5C3F6-2A16-437B-B9B8-30BCBFAD8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B5641C-05F6-4FF1-B65E-CF64F334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2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60753-836D-4C32-9311-201AA8D28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4CB50-D03F-496F-BEBB-D6731CC8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C8F2BA-9B8B-424E-9DD5-47E14805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914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D1D91-635C-44BF-94C1-8D1EC3FD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93F506-76ED-43AD-A901-C8510D62E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86D7FC-D373-46A4-9ABF-8272D8ED8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E37BAE-D713-4830-BAA2-6AB40A9E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5CC624C-1217-43BF-B276-CF60E467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8EA867-A489-4973-B375-48A96F34A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970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47460A-1A8C-415D-8348-128913B5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B13CC0-93E7-4C24-998B-3212F01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21AE37-15EB-4995-ABC6-F0618C8B7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39CC0B-BB32-4E8C-8834-235740BE14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0B0A2B-816D-4E05-9805-7ADFFD037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71B55E-6895-4FCA-86D6-6FDDF121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F430002-CE03-4169-98A2-5E44A821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51BFA-6656-41DF-8F16-73EB618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78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BC404-E9F6-41D3-A23B-95840DDE4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918D088-9490-47AB-A395-15E5B58D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E4C0505-88B9-47FD-B31F-9A415F16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0E735-A0F9-42B2-9881-3CD54FB8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037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7BC229C-D53E-474B-A63F-318B0FC44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8C5806-89A0-4CB4-9882-D527ADD7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A86F03-F88B-4AFA-AB6D-2704F9CD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712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D202D-D14F-43F4-A429-DA0E6166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91BAB8-A4C4-48AB-9D4C-03EB741AA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213E51-FB7B-41B4-BA9F-81DE7E3F7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6B3F9A-3A07-4EC3-A922-D7C6A885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B026-B365-4FDD-B9C2-802A04D8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F9E04-18C0-4FF3-9CF9-3C1EDB01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900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EF567-E566-4777-BA8E-8C17D49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49346C7-F300-43CE-94B9-A797F89C8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5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1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7B9A48-4C13-49A5-A00D-F7BA435ED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22E3BF-3EFB-454D-939D-50885C61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28F4A-2A78-4A9D-86EE-47B7738AD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DE6275-EAFE-405F-814E-577FF643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790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67A424-6029-4E1D-AC2A-536C1A99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09F04F-2859-4BA2-B3DA-E2C80E56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2A9463-58EE-42B9-940A-65AA28F5E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09A5F-1BFF-4FD5-A1EB-22EED7B07F0C}" type="datetimeFigureOut">
              <a:rPr lang="es-ES" smtClean="0"/>
              <a:t>28/05/2025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278F0F-8B6C-45EF-8BD1-AF1EA8236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EC4F7A-AD00-42AD-AEE4-BD84F6D03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867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2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1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hyperlink" Target="https://examenley1905.ramajudicial.gov.co/Cuenta/Login" TargetMode="External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3861" y="2057977"/>
            <a:ext cx="8468139" cy="2742050"/>
          </a:xfrm>
        </p:spPr>
        <p:txBody>
          <a:bodyPr anchor="ctr">
            <a:normAutofit fontScale="90000"/>
          </a:bodyPr>
          <a:lstStyle/>
          <a:p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Examen de Estado ​de idoneidad para abogados​ </a:t>
            </a:r>
            <a:b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​Ley 1905 de 2018</a:t>
            </a:r>
            <a:r>
              <a:rPr lang="es-MX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 sz="4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AD16F46F-0428-4D70-AFCD-387F50033175}"/>
              </a:ext>
            </a:extLst>
          </p:cNvPr>
          <p:cNvSpPr txBox="1">
            <a:spLocks/>
          </p:cNvSpPr>
          <p:nvPr/>
        </p:nvSpPr>
        <p:spPr>
          <a:xfrm>
            <a:off x="3723859" y="4982819"/>
            <a:ext cx="8468139" cy="1225826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dirty="0">
                <a:latin typeface="Open Sans"/>
                <a:ea typeface="Open Sans"/>
                <a:cs typeface="Open Sans"/>
              </a:rPr>
              <a:t>Aplicación 2025-II</a:t>
            </a:r>
          </a:p>
          <a:p>
            <a:r>
              <a:rPr lang="es-MX" sz="2400" b="1" i="1" dirty="0">
                <a:latin typeface="Open Sans"/>
                <a:ea typeface="Open Sans"/>
                <a:cs typeface="Open Sans"/>
              </a:rPr>
              <a:t>Prevista para el 26 de octubre de 2025 </a:t>
            </a:r>
            <a:r>
              <a:rPr lang="es-MX" sz="2400" b="1" dirty="0">
                <a:latin typeface="Open Sans"/>
                <a:ea typeface="Open Sans"/>
                <a:cs typeface="Open Sans"/>
              </a:rPr>
              <a:t>​</a:t>
            </a:r>
            <a:endParaRPr lang="es-ES" sz="2400" b="1" dirty="0">
              <a:latin typeface="Open Sans"/>
              <a:ea typeface="Open Sans"/>
              <a:cs typeface="Open San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92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>
            <a:extLst>
              <a:ext uri="{FF2B5EF4-FFF2-40B4-BE49-F238E27FC236}">
                <a16:creationId xmlns:a16="http://schemas.microsoft.com/office/drawing/2014/main" id="{55E72F23-022D-46BF-93C7-AC838E1B5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62858" y="203317"/>
            <a:ext cx="4590081" cy="895350"/>
          </a:xfrm>
        </p:spPr>
        <p:txBody>
          <a:bodyPr anchor="ctr">
            <a:normAutofit fontScale="90000"/>
          </a:bodyPr>
          <a:lstStyle/>
          <a:p>
            <a:r>
              <a:rPr lang="es-ES" sz="44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Cronograma</a:t>
            </a:r>
            <a:br>
              <a:rPr lang="es-ES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ES" sz="44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Aplicación2025-II</a:t>
            </a:r>
            <a:endParaRPr lang="es-ES" sz="4400" b="1" dirty="0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abla 6">
            <a:extLst>
              <a:ext uri="{FF2B5EF4-FFF2-40B4-BE49-F238E27FC236}">
                <a16:creationId xmlns:a16="http://schemas.microsoft.com/office/drawing/2014/main" id="{6C8566DF-FE3E-4845-8294-092DF0568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820931"/>
              </p:ext>
            </p:extLst>
          </p:nvPr>
        </p:nvGraphicFramePr>
        <p:xfrm>
          <a:off x="628648" y="2101245"/>
          <a:ext cx="10858499" cy="2838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5079">
                  <a:extLst>
                    <a:ext uri="{9D8B030D-6E8A-4147-A177-3AD203B41FA5}">
                      <a16:colId xmlns:a16="http://schemas.microsoft.com/office/drawing/2014/main" val="4136914182"/>
                    </a:ext>
                  </a:extLst>
                </a:gridCol>
                <a:gridCol w="3723420">
                  <a:extLst>
                    <a:ext uri="{9D8B030D-6E8A-4147-A177-3AD203B41FA5}">
                      <a16:colId xmlns:a16="http://schemas.microsoft.com/office/drawing/2014/main" val="3259011466"/>
                    </a:ext>
                  </a:extLst>
                </a:gridCol>
              </a:tblGrid>
              <a:tr h="310892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Open Sans"/>
                          <a:ea typeface="Open Sans"/>
                          <a:cs typeface="Open Sans"/>
                        </a:rPr>
                        <a:t>Actividad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Open Sans"/>
                          <a:ea typeface="Open Sans"/>
                          <a:cs typeface="Open Sans"/>
                        </a:rPr>
                        <a:t>Fecha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82484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Inscripción para la Aplicación 2025-II</a:t>
                      </a:r>
                      <a:endParaRPr lang="es-CO" sz="1400" b="1" i="0" u="none" strike="noStrike" kern="120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12-may-25 al 27-jun-25​</a:t>
                      </a:r>
                      <a:r>
                        <a:rPr lang="en-US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1" i="0" u="none" strike="noStrike" kern="120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623635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Publicación inicial lista de admitidos/inadmitidos​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18-jul-25​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009592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Término para interponer recursos de reposición – contra la lista inicial admitidos / inadmitidos​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21-jul-25 al 1-ago-25​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515206"/>
                  </a:ext>
                </a:extLst>
              </a:tr>
              <a:tr h="331153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Inscripciones especiales (para quienes no aprueben 2025-I)​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1-ago-25 al 8-ago-25​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85778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Publicación lista definitiva de admitidos/inadmitidos/excluidos 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22-ago-25​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822184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Citación al examen 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14-oct-25​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645092"/>
                  </a:ext>
                </a:extLst>
              </a:tr>
              <a:tr h="300736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Término para la solicitud de correcciones en la citación​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15-oct-25 al 17-oct-25</a:t>
                      </a:r>
                      <a:r>
                        <a:rPr lang="en-US" sz="14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38427"/>
                  </a:ext>
                </a:extLst>
              </a:tr>
              <a:tr h="340122"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Aplicación 2025-II​</a:t>
                      </a:r>
                      <a:r>
                        <a:rPr lang="en-US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2" rtl="0" eaLnBrk="1" fontAlgn="base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26-oct-25​</a:t>
                      </a:r>
                      <a:r>
                        <a:rPr lang="en-US" sz="14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​</a:t>
                      </a:r>
                      <a:endParaRPr lang="es-CO" sz="1400" b="1" i="0" u="none" strike="noStrike" kern="120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0322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7671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PCSJA24-12222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22 de noviembre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establece el reglamento para la presentación del examen de Estado de la Ley 1905 de 2018.”​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4179482" y="2158329"/>
            <a:ext cx="7629379" cy="3754808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Consulte el reglamento del examen de Estado para abogados de la Ley 1905 de 2018, que contiene entre otros asuntos competencias a evaluar, duración de la prueba, método de calificación. </a:t>
            </a:r>
            <a:endParaRPr lang="es-MX" sz="2400" dirty="0"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Aplicación2025-II</a:t>
            </a:r>
            <a:endParaRPr lang="es-ES" sz="1600" b="1" dirty="0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81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PCSJA25-12298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9 de mayo de 2025​</a:t>
            </a:r>
            <a:br>
              <a:rPr lang="es-MX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da apertura a la etapa de inscripciones para la presentación del examen de Estado señalado en la Ley 1905 de 2018 – Aplicación 2025-II.” ​</a:t>
            </a:r>
            <a:endParaRPr lang="es-ES" sz="2000" i="1" dirty="0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3709560" y="1727600"/>
            <a:ext cx="8479014" cy="4933888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 través de la </a:t>
            </a:r>
            <a:r>
              <a:rPr lang="es-MX" sz="2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App-1905</a:t>
            </a:r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del SIRNA  </a:t>
            </a:r>
            <a:r>
              <a:rPr lang="es-MX" sz="24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(</a:t>
            </a:r>
            <a:r>
              <a:rPr lang="es-MX" sz="2400" dirty="0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5"/>
              </a:rPr>
              <a:t>https://examenley1905.ramajudicial.gov.co/Cuenta/Login</a:t>
            </a:r>
            <a:r>
              <a:rPr lang="es-MX" sz="24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)</a:t>
            </a:r>
            <a:endParaRPr lang="es-MX" sz="2400" dirty="0">
              <a:ea typeface="Calibri Light"/>
              <a:cs typeface="Calibri Light"/>
            </a:endParaRPr>
          </a:p>
          <a:p>
            <a:endParaRPr lang="es-MX" sz="2800" b="1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Del 12 de mayo al 27 de junio de 2025</a:t>
            </a:r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endParaRPr lang="es-MX" sz="2800">
              <a:solidFill>
                <a:srgbClr val="000000"/>
              </a:solidFill>
              <a:latin typeface="Calibri Light" panose="020F0302020204030204"/>
              <a:ea typeface="Calibri Light"/>
              <a:cs typeface="Calibri Light"/>
            </a:endParaRPr>
          </a:p>
          <a:p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el Consejo Superior de la Judicatura abrirá la convocatoria para la inscripción al examen de Estado de idoneidad para abogados de la Ley 1905 de 2018 - Aplicación 2025-II (art. 5).</a:t>
            </a:r>
            <a:endParaRPr lang="es-MX" sz="2800" dirty="0">
              <a:ea typeface="Calibri Light"/>
              <a:cs typeface="Calibri Light"/>
            </a:endParaRPr>
          </a:p>
          <a:p>
            <a:endParaRPr lang="es-MX" sz="2800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Quienes reprueben la Aplicación 2025-I, podrán inscribirse en la Aplicación 2025-II </a:t>
            </a:r>
            <a:endParaRPr lang="es-MX" sz="2800" b="1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del 1 al 8 de agosto de 2025</a:t>
            </a:r>
            <a:r>
              <a:rPr lang="es-MX" sz="2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 (art. 6).</a:t>
            </a:r>
            <a:endParaRPr lang="es-MX" sz="2800" b="1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Aplicación2025-II</a:t>
            </a:r>
            <a:endParaRPr lang="es-ES" sz="1600" b="1" dirty="0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348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"/>
  <p:tag name="ARTICULATE_PROJECT_OPEN" val="0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255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Tema de Office</vt:lpstr>
      <vt:lpstr>Examen de Estado ​de idoneidad para abogados​  de la ​Ley 1905 de 2018​</vt:lpstr>
      <vt:lpstr>Cronograma Aplicación2025-II</vt:lpstr>
      <vt:lpstr>Acuerdo PCSJA24-12222</vt:lpstr>
      <vt:lpstr>Acuerdo PCSJA25-12298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|</dc:title>
  <dc:creator>User</dc:creator>
  <cp:lastModifiedBy>Jeymy Marieth Acevedo Cruz</cp:lastModifiedBy>
  <cp:revision>102</cp:revision>
  <dcterms:created xsi:type="dcterms:W3CDTF">2020-09-28T20:12:13Z</dcterms:created>
  <dcterms:modified xsi:type="dcterms:W3CDTF">2025-05-28T20:38:35Z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3F4CDA8C-CBB3-4C01-9579-110CB370996A</vt:lpwstr>
  </property>
  <property fmtid="{D5CDD505-2E9C-101B-9397-08002B2CF9AE}" pid="3" name="ArticulatePath">
    <vt:lpwstr>Presentación1</vt:lpwstr>
  </property>
</Properties>
</file>