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9144000" cy="6858000"/>
  <p:custDataLst>
    <p:tags r:id="rId21"/>
  </p:custData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9546"/>
    <a:srgbClr val="204590"/>
    <a:srgbClr val="0F34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FFB2EC-9EE8-59B5-B72B-CAECAC2650A5}" v="356" dt="2025-10-10T15:58:53.5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ge David Duque Numa" userId="S::jduquen@cendoj.ramajudicial.gov.co::cfdc310b-e24d-42fe-851e-d563647c6801" providerId="AD" clId="Web-{DB3CCB00-FA92-5678-2B66-BC9311A71757}"/>
    <pc:docChg chg="modSld">
      <pc:chgData name="Jorge David Duque Numa" userId="S::jduquen@cendoj.ramajudicial.gov.co::cfdc310b-e24d-42fe-851e-d563647c6801" providerId="AD" clId="Web-{DB3CCB00-FA92-5678-2B66-BC9311A71757}" dt="2025-09-15T21:46:20.480" v="165"/>
      <pc:docMkLst>
        <pc:docMk/>
      </pc:docMkLst>
      <pc:sldChg chg="modSp">
        <pc:chgData name="Jorge David Duque Numa" userId="S::jduquen@cendoj.ramajudicial.gov.co::cfdc310b-e24d-42fe-851e-d563647c6801" providerId="AD" clId="Web-{DB3CCB00-FA92-5678-2B66-BC9311A71757}" dt="2025-09-15T21:46:20.480" v="165"/>
        <pc:sldMkLst>
          <pc:docMk/>
          <pc:sldMk cId="3322257072" sldId="275"/>
        </pc:sldMkLst>
        <pc:spChg chg="mod">
          <ac:chgData name="Jorge David Duque Numa" userId="S::jduquen@cendoj.ramajudicial.gov.co::cfdc310b-e24d-42fe-851e-d563647c6801" providerId="AD" clId="Web-{DB3CCB00-FA92-5678-2B66-BC9311A71757}" dt="2025-09-15T21:46:20.480" v="165"/>
          <ac:spMkLst>
            <pc:docMk/>
            <pc:sldMk cId="3322257072" sldId="275"/>
            <ac:spMk id="11" creationId="{0314C022-56BE-2A92-A4C6-A1DF76BC53E3}"/>
          </ac:spMkLst>
        </pc:spChg>
      </pc:sldChg>
    </pc:docChg>
  </pc:docChgLst>
  <pc:docChgLst>
    <pc:chgData name="Jorge David Duque Numa" userId="S::jduquen@cendoj.ramajudicial.gov.co::cfdc310b-e24d-42fe-851e-d563647c6801" providerId="AD" clId="Web-{E16D71CC-53AC-9ADE-C088-FD0C9054125B}"/>
    <pc:docChg chg="modSld">
      <pc:chgData name="Jorge David Duque Numa" userId="S::jduquen@cendoj.ramajudicial.gov.co::cfdc310b-e24d-42fe-851e-d563647c6801" providerId="AD" clId="Web-{E16D71CC-53AC-9ADE-C088-FD0C9054125B}" dt="2025-09-18T14:21:48.966" v="41" actId="20577"/>
      <pc:docMkLst>
        <pc:docMk/>
      </pc:docMkLst>
      <pc:sldChg chg="modSp">
        <pc:chgData name="Jorge David Duque Numa" userId="S::jduquen@cendoj.ramajudicial.gov.co::cfdc310b-e24d-42fe-851e-d563647c6801" providerId="AD" clId="Web-{E16D71CC-53AC-9ADE-C088-FD0C9054125B}" dt="2025-09-18T14:21:48.966" v="41" actId="20577"/>
        <pc:sldMkLst>
          <pc:docMk/>
          <pc:sldMk cId="1742906261" sldId="265"/>
        </pc:sldMkLst>
        <pc:spChg chg="mod">
          <ac:chgData name="Jorge David Duque Numa" userId="S::jduquen@cendoj.ramajudicial.gov.co::cfdc310b-e24d-42fe-851e-d563647c6801" providerId="AD" clId="Web-{E16D71CC-53AC-9ADE-C088-FD0C9054125B}" dt="2025-09-18T14:21:48.966" v="41" actId="20577"/>
          <ac:spMkLst>
            <pc:docMk/>
            <pc:sldMk cId="1742906261" sldId="265"/>
            <ac:spMk id="5" creationId="{CF46FCC0-3F97-F56C-05C7-689E25BD001C}"/>
          </ac:spMkLst>
        </pc:spChg>
        <pc:spChg chg="mod">
          <ac:chgData name="Jorge David Duque Numa" userId="S::jduquen@cendoj.ramajudicial.gov.co::cfdc310b-e24d-42fe-851e-d563647c6801" providerId="AD" clId="Web-{E16D71CC-53AC-9ADE-C088-FD0C9054125B}" dt="2025-09-18T14:21:48.279" v="40" actId="20577"/>
          <ac:spMkLst>
            <pc:docMk/>
            <pc:sldMk cId="1742906261" sldId="265"/>
            <ac:spMk id="10" creationId="{6874DB96-4972-4CEC-E8F0-512A43A170A0}"/>
          </ac:spMkLst>
        </pc:spChg>
        <pc:spChg chg="mod">
          <ac:chgData name="Jorge David Duque Numa" userId="S::jduquen@cendoj.ramajudicial.gov.co::cfdc310b-e24d-42fe-851e-d563647c6801" providerId="AD" clId="Web-{E16D71CC-53AC-9ADE-C088-FD0C9054125B}" dt="2025-09-18T14:21:42.607" v="31" actId="20577"/>
          <ac:spMkLst>
            <pc:docMk/>
            <pc:sldMk cId="1742906261" sldId="265"/>
            <ac:spMk id="11" creationId="{C01B456F-1985-730F-6894-A9CC726113A5}"/>
          </ac:spMkLst>
        </pc:spChg>
      </pc:sldChg>
    </pc:docChg>
  </pc:docChgLst>
  <pc:docChgLst>
    <pc:chgData name="Jorge David Duque Numa" userId="S::jduquen@cendoj.ramajudicial.gov.co::cfdc310b-e24d-42fe-851e-d563647c6801" providerId="AD" clId="Web-{F2FFB2EC-9EE8-59B5-B72B-CAECAC2650A5}"/>
    <pc:docChg chg="addSld modSld">
      <pc:chgData name="Jorge David Duque Numa" userId="S::jduquen@cendoj.ramajudicial.gov.co::cfdc310b-e24d-42fe-851e-d563647c6801" providerId="AD" clId="Web-{F2FFB2EC-9EE8-59B5-B72B-CAECAC2650A5}" dt="2025-10-10T15:58:53.536" v="357" actId="20577"/>
      <pc:docMkLst>
        <pc:docMk/>
      </pc:docMkLst>
      <pc:sldChg chg="modSp add replId">
        <pc:chgData name="Jorge David Duque Numa" userId="S::jduquen@cendoj.ramajudicial.gov.co::cfdc310b-e24d-42fe-851e-d563647c6801" providerId="AD" clId="Web-{F2FFB2EC-9EE8-59B5-B72B-CAECAC2650A5}" dt="2025-10-10T15:58:53.536" v="357" actId="20577"/>
        <pc:sldMkLst>
          <pc:docMk/>
          <pc:sldMk cId="3905674859" sldId="276"/>
        </pc:sldMkLst>
        <pc:spChg chg="mod">
          <ac:chgData name="Jorge David Duque Numa" userId="S::jduquen@cendoj.ramajudicial.gov.co::cfdc310b-e24d-42fe-851e-d563647c6801" providerId="AD" clId="Web-{F2FFB2EC-9EE8-59B5-B72B-CAECAC2650A5}" dt="2025-10-10T15:33:09.915" v="274" actId="20577"/>
          <ac:spMkLst>
            <pc:docMk/>
            <pc:sldMk cId="3905674859" sldId="276"/>
            <ac:spMk id="5" creationId="{C55FD743-9E22-BEA0-BABB-FDF43CDD46F0}"/>
          </ac:spMkLst>
        </pc:spChg>
        <pc:spChg chg="mod">
          <ac:chgData name="Jorge David Duque Numa" userId="S::jduquen@cendoj.ramajudicial.gov.co::cfdc310b-e24d-42fe-851e-d563647c6801" providerId="AD" clId="Web-{F2FFB2EC-9EE8-59B5-B72B-CAECAC2650A5}" dt="2025-10-10T15:33:41.634" v="282" actId="20577"/>
          <ac:spMkLst>
            <pc:docMk/>
            <pc:sldMk cId="3905674859" sldId="276"/>
            <ac:spMk id="10" creationId="{4E63E9E9-6E8F-BB7F-A937-D3627A6AC4CD}"/>
          </ac:spMkLst>
        </pc:spChg>
        <pc:spChg chg="mod">
          <ac:chgData name="Jorge David Duque Numa" userId="S::jduquen@cendoj.ramajudicial.gov.co::cfdc310b-e24d-42fe-851e-d563647c6801" providerId="AD" clId="Web-{F2FFB2EC-9EE8-59B5-B72B-CAECAC2650A5}" dt="2025-10-10T15:58:53.536" v="357" actId="20577"/>
          <ac:spMkLst>
            <pc:docMk/>
            <pc:sldMk cId="3905674859" sldId="276"/>
            <ac:spMk id="11" creationId="{FA282409-0897-ECF7-A8DC-180EB6724DDE}"/>
          </ac:spMkLst>
        </pc:spChg>
      </pc:sldChg>
    </pc:docChg>
  </pc:docChgLst>
  <pc:docChgLst>
    <pc:chgData name="Jorge David Duque Numa" userId="S::jduquen@cendoj.ramajudicial.gov.co::cfdc310b-e24d-42fe-851e-d563647c6801" providerId="AD" clId="Web-{5FA66F5E-2610-A9A1-3CB0-B4FA8706E940}"/>
    <pc:docChg chg="addSld modSld">
      <pc:chgData name="Jorge David Duque Numa" userId="S::jduquen@cendoj.ramajudicial.gov.co::cfdc310b-e24d-42fe-851e-d563647c6801" providerId="AD" clId="Web-{5FA66F5E-2610-A9A1-3CB0-B4FA8706E940}" dt="2025-09-15T21:29:01.324" v="142" actId="20577"/>
      <pc:docMkLst>
        <pc:docMk/>
      </pc:docMkLst>
      <pc:sldChg chg="addSp delSp modSp add">
        <pc:chgData name="Jorge David Duque Numa" userId="S::jduquen@cendoj.ramajudicial.gov.co::cfdc310b-e24d-42fe-851e-d563647c6801" providerId="AD" clId="Web-{5FA66F5E-2610-A9A1-3CB0-B4FA8706E940}" dt="2025-09-15T21:28:38.245" v="137" actId="20577"/>
        <pc:sldMkLst>
          <pc:docMk/>
          <pc:sldMk cId="3377333389" sldId="274"/>
        </pc:sldMkLst>
        <pc:spChg chg="mod">
          <ac:chgData name="Jorge David Duque Numa" userId="S::jduquen@cendoj.ramajudicial.gov.co::cfdc310b-e24d-42fe-851e-d563647c6801" providerId="AD" clId="Web-{5FA66F5E-2610-A9A1-3CB0-B4FA8706E940}" dt="2025-09-15T21:27:11.210" v="126" actId="20577"/>
          <ac:spMkLst>
            <pc:docMk/>
            <pc:sldMk cId="3377333389" sldId="274"/>
            <ac:spMk id="5" creationId="{E56AB336-A9DD-7E28-5FD2-19639FB7E22E}"/>
          </ac:spMkLst>
        </pc:spChg>
        <pc:spChg chg="add">
          <ac:chgData name="Jorge David Duque Numa" userId="S::jduquen@cendoj.ramajudicial.gov.co::cfdc310b-e24d-42fe-851e-d563647c6801" providerId="AD" clId="Web-{5FA66F5E-2610-A9A1-3CB0-B4FA8706E940}" dt="2025-09-15T20:49:32.557" v="6"/>
          <ac:spMkLst>
            <pc:docMk/>
            <pc:sldMk cId="3377333389" sldId="274"/>
            <ac:spMk id="8" creationId="{D7CCE6F4-BC2E-17F7-8D9E-F6D2C580EEAE}"/>
          </ac:spMkLst>
        </pc:spChg>
        <pc:spChg chg="mod">
          <ac:chgData name="Jorge David Duque Numa" userId="S::jduquen@cendoj.ramajudicial.gov.co::cfdc310b-e24d-42fe-851e-d563647c6801" providerId="AD" clId="Web-{5FA66F5E-2610-A9A1-3CB0-B4FA8706E940}" dt="2025-09-15T20:52:09.221" v="24" actId="20577"/>
          <ac:spMkLst>
            <pc:docMk/>
            <pc:sldMk cId="3377333389" sldId="274"/>
            <ac:spMk id="10" creationId="{890DC20D-77C1-438D-B3D7-9ED5B5718F52}"/>
          </ac:spMkLst>
        </pc:spChg>
        <pc:spChg chg="mod">
          <ac:chgData name="Jorge David Duque Numa" userId="S::jduquen@cendoj.ramajudicial.gov.co::cfdc310b-e24d-42fe-851e-d563647c6801" providerId="AD" clId="Web-{5FA66F5E-2610-A9A1-3CB0-B4FA8706E940}" dt="2025-09-15T21:28:38.245" v="137" actId="20577"/>
          <ac:spMkLst>
            <pc:docMk/>
            <pc:sldMk cId="3377333389" sldId="274"/>
            <ac:spMk id="11" creationId="{C0AA8ECF-0288-FAE1-4442-56C1461D5FB6}"/>
          </ac:spMkLst>
        </pc:spChg>
      </pc:sldChg>
      <pc:sldChg chg="addSp delSp modSp add">
        <pc:chgData name="Jorge David Duque Numa" userId="S::jduquen@cendoj.ramajudicial.gov.co::cfdc310b-e24d-42fe-851e-d563647c6801" providerId="AD" clId="Web-{5FA66F5E-2610-A9A1-3CB0-B4FA8706E940}" dt="2025-09-15T21:29:01.324" v="142" actId="20577"/>
        <pc:sldMkLst>
          <pc:docMk/>
          <pc:sldMk cId="3322257072" sldId="275"/>
        </pc:sldMkLst>
        <pc:spChg chg="mod">
          <ac:chgData name="Jorge David Duque Numa" userId="S::jduquen@cendoj.ramajudicial.gov.co::cfdc310b-e24d-42fe-851e-d563647c6801" providerId="AD" clId="Web-{5FA66F5E-2610-A9A1-3CB0-B4FA8706E940}" dt="2025-09-15T21:29:01.324" v="142" actId="20577"/>
          <ac:spMkLst>
            <pc:docMk/>
            <pc:sldMk cId="3322257072" sldId="275"/>
            <ac:spMk id="5" creationId="{777B5E69-3E6F-0646-1EA1-808CC4D60FFA}"/>
          </ac:spMkLst>
        </pc:spChg>
        <pc:spChg chg="add">
          <ac:chgData name="Jorge David Duque Numa" userId="S::jduquen@cendoj.ramajudicial.gov.co::cfdc310b-e24d-42fe-851e-d563647c6801" providerId="AD" clId="Web-{5FA66F5E-2610-A9A1-3CB0-B4FA8706E940}" dt="2025-09-15T20:49:35.885" v="7"/>
          <ac:spMkLst>
            <pc:docMk/>
            <pc:sldMk cId="3322257072" sldId="275"/>
            <ac:spMk id="7" creationId="{C5711A8B-AFAD-6B70-ECE6-3CF7B61A1628}"/>
          </ac:spMkLst>
        </pc:spChg>
        <pc:spChg chg="mod">
          <ac:chgData name="Jorge David Duque Numa" userId="S::jduquen@cendoj.ramajudicial.gov.co::cfdc310b-e24d-42fe-851e-d563647c6801" providerId="AD" clId="Web-{5FA66F5E-2610-A9A1-3CB0-B4FA8706E940}" dt="2025-09-15T21:07:14.919" v="100" actId="20577"/>
          <ac:spMkLst>
            <pc:docMk/>
            <pc:sldMk cId="3322257072" sldId="275"/>
            <ac:spMk id="10" creationId="{D746D597-0081-5D4F-2333-1E938ACE6155}"/>
          </ac:spMkLst>
        </pc:spChg>
        <pc:spChg chg="mod">
          <ac:chgData name="Jorge David Duque Numa" userId="S::jduquen@cendoj.ramajudicial.gov.co::cfdc310b-e24d-42fe-851e-d563647c6801" providerId="AD" clId="Web-{5FA66F5E-2610-A9A1-3CB0-B4FA8706E940}" dt="2025-09-15T21:11:12.521" v="124" actId="20577"/>
          <ac:spMkLst>
            <pc:docMk/>
            <pc:sldMk cId="3322257072" sldId="275"/>
            <ac:spMk id="11" creationId="{0314C022-56BE-2A92-A4C6-A1DF76BC53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D5AF60-5853-4C27-8561-533E18311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79CCB48-D344-4CEF-A847-F36E8E053B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2" indent="0" algn="ctr">
              <a:buNone/>
              <a:defRPr sz="1801"/>
            </a:lvl3pPr>
            <a:lvl4pPr marL="1371635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8" indent="0" algn="ctr">
              <a:buNone/>
              <a:defRPr sz="1600"/>
            </a:lvl7pPr>
            <a:lvl8pPr marL="3200481" indent="0" algn="ctr">
              <a:buNone/>
              <a:defRPr sz="1600"/>
            </a:lvl8pPr>
            <a:lvl9pPr marL="3657692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379C37-29B1-49F8-B30A-380969B92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82DBA9-2B76-47CE-95F1-781ACDF78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7835D6-C4CF-4C75-AA6B-EE38E3503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9904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13B08-5EBD-4FB9-823C-9641E3F0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DB094AE-C1E5-4084-AF7C-241E2DBF1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AABE23-0B4D-430E-9E6C-072854F2A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B01812-0B4D-4643-9374-1803B452F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71BBFD-7C8F-4622-BD2E-0C663E43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2544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4A5372-46B1-4D95-8CD1-713F60F9B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6AE8CF-8320-4321-B234-0356A46381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C61FD8-98E2-4F6D-88B5-0AE61AD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9A7DA9-EFE4-46A7-839C-FFD2456FD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4EAC48-4D88-442B-9D8F-EA9C0455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0935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D95FA4-1FBF-4459-B31C-FA7CC5D30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47455F-A6CA-4F3A-BBF5-F86494923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EACFAF-E1EE-4587-9DF7-794F56097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442B5A-6DB1-470D-B8ED-D864F277D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105356-6B04-4623-9CD8-85D5369C1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265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05C3F6-2A16-437B-B9B8-30BCBFAD8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3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CB5641C-05F6-4FF1-B65E-CF64F3341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3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2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60753-836D-4C32-9311-201AA8D28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E4CB50-D03F-496F-BEBB-D6731CC87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C8F2BA-9B8B-424E-9DD5-47E14805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9145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9D1D91-635C-44BF-94C1-8D1EC3FD3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93F506-76ED-43AD-A901-C8510D62E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386D7FC-D373-46A4-9ABF-8272D8ED8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EE37BAE-D713-4830-BAA2-6AB40A9EC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5CC624C-1217-43BF-B276-CF60E467B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8EA867-A489-4973-B375-48A96F34A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970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47460A-1A8C-415D-8348-128913B5C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DB13CC0-93E7-4C24-998B-3212F01D3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21AE37-15EB-4995-ABC6-F0618C8B7A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39CC0B-BB32-4E8C-8834-235740BE14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70B0A2B-816D-4E05-9805-7ADFFD0374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E71B55E-6895-4FCA-86D6-6FDDF1215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F430002-CE03-4169-98A2-5E44A8213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051BFA-6656-41DF-8F16-73EB6185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5788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4BC404-E9F6-41D3-A23B-95840DDE4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918D088-9490-47AB-A395-15E5B58D8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E4C0505-88B9-47FD-B31F-9A415F16E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20E735-A0F9-42B2-9881-3CD54FB8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0377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7BC229C-D53E-474B-A63F-318B0FC44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B8C5806-89A0-4CB4-9882-D527ADD7F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FA86F03-F88B-4AFA-AB6D-2704F9CD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7128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1D202D-D14F-43F4-A429-DA0E61669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91BAB8-A4C4-48AB-9D4C-03EB741AA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4213E51-FB7B-41B4-BA9F-81DE7E3F78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76B3F9A-3A07-4EC3-A922-D7C6A8859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B4B026-B365-4FDD-B9C2-802A04D8F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CF9E04-18C0-4FF3-9CF9-3C1EDB019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9006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EF567-E566-4777-BA8E-8C17D49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49346C7-F300-43CE-94B9-A797F89C84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2" indent="0">
              <a:buNone/>
              <a:defRPr sz="2400"/>
            </a:lvl3pPr>
            <a:lvl4pPr marL="1371635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8" indent="0">
              <a:buNone/>
              <a:defRPr sz="2000"/>
            </a:lvl7pPr>
            <a:lvl8pPr marL="3200481" indent="0">
              <a:buNone/>
              <a:defRPr sz="2000"/>
            </a:lvl8pPr>
            <a:lvl9pPr marL="3657692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7B9A48-4C13-49A5-A00D-F7BA435ED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22E3BF-3EFB-454D-939D-50885C611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B28F4A-2A78-4A9D-86EE-47B7738AD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2DE6275-EAFE-405F-814E-577FF643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790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667A424-6029-4E1D-AC2A-536C1A99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709F04F-2859-4BA2-B3DA-E2C80E561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32A9463-58EE-42B9-940A-65AA28F5E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09A5F-1BFF-4FD5-A1EB-22EED7B07F0C}" type="datetimeFigureOut">
              <a:rPr lang="es-ES" smtClean="0"/>
              <a:t>10/10/2025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278F0F-8B6C-45EF-8BD1-AF1EA8236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EC4F7A-AD00-42AD-AEE4-BD84F6D03F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B049C-A115-4AC8-BF2E-B72CF7B9D0F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867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2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1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4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5" Type="http://schemas.openxmlformats.org/officeDocument/2006/relationships/hyperlink" Target="https://examenley1905.ramajudicial.gov.co/Cuenta/Login" TargetMode="External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hyperlink" Target="https://examenley1905.ramajudicial.gov.co/Cuenta/Login" TargetMode="External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hyperlink" Target="mailto:regnal@cendoj.ramajudicial.gov.co" TargetMode="External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3861" y="2057977"/>
            <a:ext cx="8468139" cy="2742050"/>
          </a:xfrm>
        </p:spPr>
        <p:txBody>
          <a:bodyPr anchor="ctr">
            <a:normAutofit fontScale="90000"/>
          </a:bodyPr>
          <a:lstStyle/>
          <a:p>
            <a:r>
              <a:rPr lang="es-MX" sz="5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Examen de Estado ​de idoneidad para abogados​ </a:t>
            </a:r>
            <a:br>
              <a:rPr lang="es-MX" sz="5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5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la ​Ley 1905 de 2018</a:t>
            </a:r>
            <a:r>
              <a:rPr lang="es-MX" sz="44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endParaRPr lang="es-ES" sz="44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ítulo 4">
            <a:extLst>
              <a:ext uri="{FF2B5EF4-FFF2-40B4-BE49-F238E27FC236}">
                <a16:creationId xmlns:a16="http://schemas.microsoft.com/office/drawing/2014/main" id="{AD16F46F-0428-4D70-AFCD-387F50033175}"/>
              </a:ext>
            </a:extLst>
          </p:cNvPr>
          <p:cNvSpPr txBox="1">
            <a:spLocks/>
          </p:cNvSpPr>
          <p:nvPr/>
        </p:nvSpPr>
        <p:spPr>
          <a:xfrm>
            <a:off x="3723859" y="4982819"/>
            <a:ext cx="8468139" cy="1225826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>
                <a:latin typeface="Open Sans"/>
                <a:ea typeface="Open Sans"/>
                <a:cs typeface="Open Sans"/>
              </a:rPr>
              <a:t>Aplicación 2025-I</a:t>
            </a:r>
          </a:p>
          <a:p>
            <a:r>
              <a:rPr lang="es-MX" sz="2400" b="1" i="1">
                <a:latin typeface="Open Sans"/>
                <a:ea typeface="Open Sans"/>
                <a:cs typeface="Open Sans"/>
              </a:rPr>
              <a:t>Prevista para el primer semestre de 2025</a:t>
            </a:r>
            <a:r>
              <a:rPr lang="es-MX" sz="2400" b="1">
                <a:latin typeface="Open Sans"/>
                <a:ea typeface="Open Sans"/>
                <a:cs typeface="Open Sans"/>
              </a:rPr>
              <a:t>​</a:t>
            </a:r>
            <a:endParaRPr lang="es-ES" sz="2400" b="1">
              <a:latin typeface="Open Sans"/>
              <a:ea typeface="Open Sans"/>
              <a:cs typeface="Open San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5923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F52CA3-A73E-8D21-8966-04C43122B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CD88566F-3852-A4C7-F768-F153020877BA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10C1927C-42A5-288D-E92E-5FA40CE98E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URNAR25-124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375795DC-2061-7A9C-640E-8E2262A3F267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30 de mayo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modifica parcialmente la Resolución URNAR25-95 de 2025”​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1D3D5741-FB8C-73D0-38B6-E54E00593E2D}"/>
              </a:ext>
            </a:extLst>
          </p:cNvPr>
          <p:cNvSpPr txBox="1">
            <a:spLocks/>
          </p:cNvSpPr>
          <p:nvPr/>
        </p:nvSpPr>
        <p:spPr>
          <a:xfrm>
            <a:off x="4135433" y="2902381"/>
            <a:ext cx="7629379" cy="105992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Se publican modificaciones a la lista definitiva</a:t>
            </a:r>
            <a:r>
              <a:rPr lang="es-MX" sz="2400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 admitidos a la Aplicación 2025-I.</a:t>
            </a:r>
            <a:endParaRPr lang="es-ES">
              <a:ea typeface="Calibri Light"/>
              <a:cs typeface="Calibri Ligh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F0882A2F-6B36-B81C-358F-EEEF0ED574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BDD7107F-831A-D5DD-A80C-2F9C9FEAA2FB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1558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C6E269-BF32-3355-FA68-A3B4E9A39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082B8DD6-86A3-9998-10D5-7366BD3E80A4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D256385-A3F9-8E8F-73B1-FEA587E746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URNAR25-131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2CAB1C12-FF10-7C50-8590-C558A881AAA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5 de junio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modifica parcialmente la Resolución URNAR25-95 de 2025”​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2DD8B904-FD97-C585-39AD-327F69F09722}"/>
              </a:ext>
            </a:extLst>
          </p:cNvPr>
          <p:cNvSpPr txBox="1">
            <a:spLocks/>
          </p:cNvSpPr>
          <p:nvPr/>
        </p:nvSpPr>
        <p:spPr>
          <a:xfrm>
            <a:off x="4135433" y="2902381"/>
            <a:ext cx="7629379" cy="105992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Se publican modificaciones a la lista definitiva</a:t>
            </a:r>
            <a:r>
              <a:rPr lang="es-MX" sz="2400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 admitidos a la Aplicación 2025-I.</a:t>
            </a:r>
            <a:endParaRPr lang="es-ES">
              <a:ea typeface="Calibri Light"/>
              <a:cs typeface="Calibri Ligh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C92D8BA0-40A3-8DA5-ECDD-40CEDD3F56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EAD2C80A-DEFA-9B4C-C85E-EFA01166ADF4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2931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887341-BAD7-DC96-ADD0-BCA541DB3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319FD2E0-65EB-3279-92A7-BFBBB967972D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792416F6-6E35-D5AF-D1E5-A396BC2FC4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URNAR25-137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3DDB4B0-671E-7C29-4377-55038D981B6D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10 de junio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modifica parcialmente la Resolución URNAR25-95 de 2025”​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2525E195-E694-82A5-21BE-710E9DFE24E9}"/>
              </a:ext>
            </a:extLst>
          </p:cNvPr>
          <p:cNvSpPr txBox="1">
            <a:spLocks/>
          </p:cNvSpPr>
          <p:nvPr/>
        </p:nvSpPr>
        <p:spPr>
          <a:xfrm>
            <a:off x="4135433" y="2902381"/>
            <a:ext cx="7629379" cy="105992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Se publican modificaciones a la lista definitiva</a:t>
            </a:r>
            <a:r>
              <a:rPr lang="es-MX" sz="2400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 admitidos a la Aplicación 2025-I.</a:t>
            </a:r>
            <a:endParaRPr lang="es-ES">
              <a:ea typeface="Calibri Light"/>
              <a:cs typeface="Calibri Ligh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6B3F97AB-CABD-1F44-D848-1B384FD8A0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79463856-F4A7-457B-FD70-506C1FFB3CF9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0931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A2A9E9-54E7-6E4F-51A8-402FDA4CF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924CEFB4-38D8-8EFD-603D-E71E7983688E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0D38FCF0-247E-D3CB-871C-76E312126A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URNAR25-143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CA78ADB3-15F2-1780-1DAD-CA4D1F4642ED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13 de junio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modifica parcialmente la Resolución URNAR25-137 de 2025””​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A031E83C-A66E-E9BC-5F1E-AB3233D55AD1}"/>
              </a:ext>
            </a:extLst>
          </p:cNvPr>
          <p:cNvSpPr txBox="1">
            <a:spLocks/>
          </p:cNvSpPr>
          <p:nvPr/>
        </p:nvSpPr>
        <p:spPr>
          <a:xfrm>
            <a:off x="4135433" y="2902381"/>
            <a:ext cx="7629379" cy="105992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Se publican modificaciones a la lista definitiva</a:t>
            </a:r>
            <a:r>
              <a:rPr lang="es-MX" sz="2400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 admitidos a la Aplicación 2025-I.</a:t>
            </a:r>
            <a:endParaRPr lang="es-ES">
              <a:ea typeface="Calibri Light"/>
              <a:cs typeface="Calibri Ligh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6F080917-90E7-9C02-8613-82FD632F23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C08A0597-4051-CAF2-B488-78C0BD0EC77A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7881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DAC0FA-9E20-AB0F-2EB9-80FB78052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84DAAA4E-1B88-A80F-D114-4BE9660F7E19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917867B4-0AA6-6C4D-0642-BFE52EB3B3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URNAR25-145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BA9BE93D-2D81-0F9E-8313-BDAE08E4B2D4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13 de junio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modifica parcialmente la Resolución URNAR25-137 de 2025””​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D4E69F37-F05F-B10B-9BD2-AAF4D5D35FF5}"/>
              </a:ext>
            </a:extLst>
          </p:cNvPr>
          <p:cNvSpPr txBox="1">
            <a:spLocks/>
          </p:cNvSpPr>
          <p:nvPr/>
        </p:nvSpPr>
        <p:spPr>
          <a:xfrm>
            <a:off x="4135433" y="2902381"/>
            <a:ext cx="7629379" cy="105992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Se publican modificaciones a la lista definitiva</a:t>
            </a:r>
            <a:r>
              <a:rPr lang="es-MX" sz="2400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 admitidos a la Aplicación 2025-I.</a:t>
            </a:r>
            <a:endParaRPr lang="es-ES">
              <a:ea typeface="Calibri Light"/>
              <a:cs typeface="Calibri Ligh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682A55E0-438B-43E9-D882-90E8463152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703A1106-9852-E274-181C-0E171A93069D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0505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DFE785-B5C8-4E0C-3FDC-189CD2421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E6705DAB-9B15-89EC-C2CB-818D792CA8CD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AABCAF45-2AC8-C3EF-10F1-912080C775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URNAR25-172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0D7E360E-ED31-C2E9-E5EF-D98361F0FE1D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8 de julio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publica la lista de admitidos al examen de Estado, Aplicación 2025-I, que solicitaron exhibición de la prueba”​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CF37812B-2727-3762-68E7-C8CB13CFCF37}"/>
              </a:ext>
            </a:extLst>
          </p:cNvPr>
          <p:cNvSpPr txBox="1">
            <a:spLocks/>
          </p:cNvSpPr>
          <p:nvPr/>
        </p:nvSpPr>
        <p:spPr>
          <a:xfrm>
            <a:off x="4194048" y="2716766"/>
            <a:ext cx="7629379" cy="1421389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Se publica la lista de admitidos que presentaron el Examen de Estado el 15 de junio de 2025 y que, dentro del término establecido en el cronograma, solicitaron la exhibición de la prueba.</a:t>
            </a:r>
            <a:endParaRPr lang="es-ES"/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959CCD89-C056-4326-BA92-AAFD4E3A0D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CF0A3651-BE05-EE65-3007-8D6CE4F45850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6924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3CF5BE-1996-FE9D-24D1-3DFD72D86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B4705A2D-DF6B-929B-0DDD-447BD2494781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D732BE7F-652C-BC99-543D-A877BC3597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URNAR25-210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FFA3F5-974C-EE3C-E134-9DFD3BA28C9A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4 de agosto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publican los resultados del examen de Estado para abogados de la Ley 1905 de 2018, Aplicación 2025-I”​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691BA7E9-A721-164F-5538-A2860DC8CCE7}"/>
              </a:ext>
            </a:extLst>
          </p:cNvPr>
          <p:cNvSpPr txBox="1">
            <a:spLocks/>
          </p:cNvSpPr>
          <p:nvPr/>
        </p:nvSpPr>
        <p:spPr>
          <a:xfrm>
            <a:off x="4174757" y="1530362"/>
            <a:ext cx="7629379" cy="4768401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MX" sz="1600">
              <a:latin typeface="Open Sans"/>
              <a:ea typeface="Open Sans"/>
              <a:cs typeface="Open Sans"/>
            </a:endParaRPr>
          </a:p>
          <a:p>
            <a:endParaRPr lang="es-MX" sz="1600">
              <a:latin typeface="Open Sans"/>
              <a:ea typeface="Open Sans"/>
              <a:cs typeface="Open Sans"/>
            </a:endParaRPr>
          </a:p>
          <a:p>
            <a:endParaRPr lang="es-MX" sz="1600">
              <a:latin typeface="Open Sans"/>
              <a:ea typeface="Open Sans"/>
              <a:cs typeface="Open Sans"/>
            </a:endParaRPr>
          </a:p>
          <a:p>
            <a:r>
              <a:rPr lang="es-MX" sz="1600">
                <a:latin typeface="Open Sans"/>
                <a:ea typeface="Open Sans"/>
                <a:cs typeface="Open Sans"/>
              </a:rPr>
              <a:t>El recurso de reposición deberá interponerse únicamente por medio del siguiente enlace </a:t>
            </a:r>
            <a:r>
              <a:rPr lang="es-MX" sz="1600">
                <a:latin typeface="Open Sans"/>
                <a:ea typeface="Open Sans"/>
                <a:cs typeface="Open Sans"/>
                <a:hlinkClick r:id="rId5"/>
              </a:rPr>
              <a:t>https://examenley1905.ramajudicial.gov.co/Cuenta/Login</a:t>
            </a:r>
            <a:r>
              <a:rPr lang="es-MX" sz="1600">
                <a:latin typeface="Open Sans"/>
                <a:ea typeface="Open Sans"/>
                <a:cs typeface="Open Sans"/>
              </a:rPr>
              <a:t> en el módulo “Radicar recurso contra resultados iniciales”.</a:t>
            </a:r>
            <a:endParaRPr lang="es-MX" sz="1600">
              <a:ea typeface="Calibri Light"/>
              <a:cs typeface="Calibri Light"/>
            </a:endParaRPr>
          </a:p>
          <a:p>
            <a:endParaRPr lang="es-MX" sz="1600">
              <a:latin typeface="Open Sans"/>
              <a:ea typeface="Open Sans"/>
              <a:cs typeface="Open Sans"/>
            </a:endParaRPr>
          </a:p>
          <a:p>
            <a:r>
              <a:rPr lang="es-MX" sz="1600">
                <a:latin typeface="Open Sans"/>
                <a:ea typeface="Open Sans"/>
                <a:cs typeface="Open Sans"/>
              </a:rPr>
              <a:t>Las personas que no aprobaron el examen de Estado para abogados en la aplicación 2025-I que deseen presentarse a la aplicación 2025-II, podrán inscribirse a través de la Aplicación 1905, entre las cero horas (00:00) del 4 de agosto de 2025 hasta las veintitrés horas con cincuenta y nueve minutos (23:59) del 08 de agosto de 2025.</a:t>
            </a:r>
          </a:p>
          <a:p>
            <a:endParaRPr lang="es-MX" sz="1600">
              <a:latin typeface="Open Sans"/>
              <a:ea typeface="Open Sans"/>
              <a:cs typeface="Open Sans"/>
            </a:endParaRPr>
          </a:p>
          <a:p>
            <a:r>
              <a:rPr lang="es-MX" sz="1600">
                <a:latin typeface="Open Sans"/>
                <a:ea typeface="Open Sans"/>
                <a:cs typeface="Open Sans"/>
              </a:rPr>
              <a:t>Los resultados publicados solo tendrán efectos una vez se resuelvan los recursos interpuestos. La lista final de resultados será publicada el 15 de septiembre de 2025.</a:t>
            </a:r>
            <a:endParaRPr lang="es-MX" sz="1600"/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99D91474-3B3B-72B1-A7E2-5492E6A8A5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E755E304-6143-BF6D-F0DA-4582D12B2914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4615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DF24EF-0CEF-DA25-89DD-D9DBC771C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E7DAF573-1858-8C71-5714-280D7B769CF1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E56AB336-A9DD-7E28-5FD2-19639FB7E2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 dirty="0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No. URNAR25-256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90DC20D-77C1-438D-B3D7-9ED5B5718F52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15 de septiembre de 2025</a:t>
            </a:r>
            <a:br>
              <a:rPr lang="es-MX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certifica las personas que aprobaron el examen de Estado para abogados de la Ley 1905 de 2015, aplicación 2025-I.”</a:t>
            </a:r>
            <a:endParaRPr lang="es-ES" dirty="0"/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C0AA8ECF-0288-FAE1-4442-56C1461D5FB6}"/>
              </a:ext>
            </a:extLst>
          </p:cNvPr>
          <p:cNvSpPr txBox="1">
            <a:spLocks/>
          </p:cNvSpPr>
          <p:nvPr/>
        </p:nvSpPr>
        <p:spPr>
          <a:xfrm>
            <a:off x="3791294" y="1583234"/>
            <a:ext cx="8333867" cy="490499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dirty="0">
                <a:solidFill>
                  <a:srgbClr val="000000"/>
                </a:solidFill>
                <a:ea typeface="+mj-lt"/>
                <a:cs typeface="+mj-lt"/>
              </a:rPr>
              <a:t>Se publica el listado de personas a quienes se certifica la aprobación del examen de Estado para abogados de la Ley 1905 de 2018, realizado el pasado 15 de junio de 2025.</a:t>
            </a:r>
            <a:endParaRPr lang="es-MX" dirty="0">
              <a:ea typeface="Calibri Light"/>
              <a:cs typeface="Calibri Light"/>
            </a:endParaRPr>
          </a:p>
          <a:p>
            <a:endParaRPr lang="es-MX" sz="2400" dirty="0">
              <a:solidFill>
                <a:srgbClr val="000000"/>
              </a:solidFill>
              <a:ea typeface="+mj-lt"/>
              <a:cs typeface="+mj-lt"/>
            </a:endParaRPr>
          </a:p>
          <a:p>
            <a:r>
              <a:rPr lang="es-MX" sz="2400" dirty="0">
                <a:solidFill>
                  <a:srgbClr val="000000"/>
                </a:solidFill>
                <a:ea typeface="+mj-lt"/>
                <a:cs typeface="+mj-lt"/>
              </a:rPr>
              <a:t>Quienes aparezcan en este listado podrán:</a:t>
            </a:r>
            <a:endParaRPr lang="es-ES" dirty="0">
              <a:solidFill>
                <a:srgbClr val="000000"/>
              </a:solidFill>
              <a:ea typeface="+mj-lt"/>
              <a:cs typeface="+mj-lt"/>
            </a:endParaRPr>
          </a:p>
          <a:p>
            <a:endParaRPr lang="es-MX" sz="2400" dirty="0">
              <a:solidFill>
                <a:srgbClr val="000000"/>
              </a:solidFill>
              <a:ea typeface="+mj-lt"/>
              <a:cs typeface="+mj-lt"/>
            </a:endParaRPr>
          </a:p>
          <a:p>
            <a:pPr marL="342900" indent="-342900">
              <a:buFont typeface="Wingdings"/>
              <a:buChar char="Ø"/>
            </a:pPr>
            <a:r>
              <a:rPr lang="es-MX" sz="2400" dirty="0">
                <a:solidFill>
                  <a:srgbClr val="000000"/>
                </a:solidFill>
                <a:ea typeface="+mj-lt"/>
                <a:cs typeface="+mj-lt"/>
              </a:rPr>
              <a:t>Iniciar el trámite para la expedición de la tarjeta profesional, de conformidad con lo previsto en el artículo 4 del Acuerdo PCSJA25-12294 de 2025, o bien; </a:t>
            </a:r>
            <a:endParaRPr lang="es-ES">
              <a:solidFill>
                <a:srgbClr val="000000"/>
              </a:solidFill>
              <a:ea typeface="+mj-lt"/>
              <a:cs typeface="+mj-lt"/>
            </a:endParaRPr>
          </a:p>
          <a:p>
            <a:endParaRPr lang="es-MX" sz="2400" dirty="0">
              <a:solidFill>
                <a:srgbClr val="000000"/>
              </a:solidFill>
              <a:ea typeface="+mj-lt"/>
              <a:cs typeface="+mj-lt"/>
            </a:endParaRPr>
          </a:p>
          <a:p>
            <a:pPr marL="342900" indent="-342900">
              <a:buFont typeface="Wingdings"/>
              <a:buChar char="Ø"/>
            </a:pPr>
            <a:r>
              <a:rPr lang="es-MX" sz="2400" dirty="0">
                <a:solidFill>
                  <a:srgbClr val="000000"/>
                </a:solidFill>
                <a:ea typeface="+mj-lt"/>
                <a:cs typeface="+mj-lt"/>
              </a:rPr>
              <a:t>Iniciar el trámite para el cambio de formato de la tarjeta profesional según lo dispuesto en el artículo 6 del mismo Acuerdo, a fin de obtener el documento sin la anotación de provisionalidad.</a:t>
            </a:r>
            <a:endParaRPr lang="es-ES">
              <a:ea typeface="Calibri Light"/>
              <a:cs typeface="Calibri Light"/>
            </a:endParaRPr>
          </a:p>
          <a:p>
            <a:endParaRPr lang="es-MX" sz="2400">
              <a:latin typeface="Open Sans"/>
              <a:ea typeface="Open Sans"/>
              <a:cs typeface="Open Sans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9C2D4FD4-D356-979C-9137-CD9308C49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8" name="Título 4">
            <a:extLst>
              <a:ext uri="{FF2B5EF4-FFF2-40B4-BE49-F238E27FC236}">
                <a16:creationId xmlns:a16="http://schemas.microsoft.com/office/drawing/2014/main" id="{D7CCE6F4-BC2E-17F7-8D9E-F6D2C580EEAE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3333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C06BF-5C3C-CD7E-7773-AAD9EEFF6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D4E60DBD-12D4-2801-CC6A-E9101889D2F8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777B5E69-3E6F-0646-1EA1-808CC4D60F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 fontScale="90000"/>
          </a:bodyPr>
          <a:lstStyle/>
          <a:p>
            <a:r>
              <a:rPr lang="es-ES" sz="3600" b="1" dirty="0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No. URNAR25-257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D746D597-0081-5D4F-2333-1E938ACE6155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15 de septiembre de 2025</a:t>
            </a:r>
            <a:br>
              <a:rPr lang="es-MX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latin typeface="Open Sans"/>
                <a:ea typeface="Open Sans"/>
                <a:cs typeface="Open Sans"/>
              </a:rPr>
              <a:t>“Por la cual se publica la lista definitiva de las personas que reprobaron el examen de Estado para abogados de la Ley 1905 de 2015, aplicación 2025-I”</a:t>
            </a:r>
            <a:endParaRPr lang="es-ES" dirty="0">
              <a:latin typeface="Calibri Light" panose="020F0302020204030204"/>
              <a:ea typeface="Calibri Light" panose="020F0302020204030204"/>
              <a:cs typeface="Calibri Light" panose="020F0302020204030204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0314C022-56BE-2A92-A4C6-A1DF76BC53E3}"/>
              </a:ext>
            </a:extLst>
          </p:cNvPr>
          <p:cNvSpPr txBox="1">
            <a:spLocks/>
          </p:cNvSpPr>
          <p:nvPr/>
        </p:nvSpPr>
        <p:spPr>
          <a:xfrm>
            <a:off x="3791294" y="1583234"/>
            <a:ext cx="8333867" cy="490499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MX" sz="2200" dirty="0">
              <a:solidFill>
                <a:srgbClr val="000000"/>
              </a:solidFill>
              <a:latin typeface="calibri light"/>
              <a:ea typeface="Calibri Light"/>
              <a:cs typeface="Calibri Light"/>
            </a:endParaRPr>
          </a:p>
          <a:p>
            <a:endParaRPr lang="es-MX" sz="2200" dirty="0">
              <a:solidFill>
                <a:srgbClr val="000000"/>
              </a:solidFill>
              <a:latin typeface="calibri light"/>
              <a:ea typeface="Calibri Light"/>
              <a:cs typeface="Calibri Light"/>
            </a:endParaRPr>
          </a:p>
          <a:p>
            <a:r>
              <a:rPr lang="es-MX" sz="2200" dirty="0">
                <a:solidFill>
                  <a:srgbClr val="000000"/>
                </a:solidFill>
                <a:latin typeface="calibri light"/>
                <a:ea typeface="Calibri Light"/>
                <a:cs typeface="Calibri Light"/>
              </a:rPr>
              <a:t>Se publica la lista definitiva de las personas que reprobaron el examen de Estado para abogados de la Ley 1905 de 2018 (Aplicación 2025-I).</a:t>
            </a:r>
            <a:endParaRPr lang="es-MX" dirty="0"/>
          </a:p>
          <a:p>
            <a:endParaRPr lang="es-MX" sz="2200" dirty="0">
              <a:solidFill>
                <a:srgbClr val="000000"/>
              </a:solidFill>
              <a:latin typeface="calibri light"/>
              <a:ea typeface="+mj-lt"/>
              <a:cs typeface="+mj-lt"/>
            </a:endParaRPr>
          </a:p>
          <a:p>
            <a:r>
              <a:rPr lang="es-MX" sz="2200" b="1" dirty="0">
                <a:latin typeface="calibri light"/>
                <a:ea typeface="Open Sans"/>
                <a:cs typeface="Open Sans"/>
              </a:rPr>
              <a:t>Nota 1:</a:t>
            </a:r>
            <a:r>
              <a:rPr lang="es-MX" sz="2200" b="1" dirty="0">
                <a:latin typeface="Open Sans"/>
                <a:ea typeface="Open Sans"/>
                <a:cs typeface="Open Sans"/>
              </a:rPr>
              <a:t> </a:t>
            </a:r>
            <a:r>
              <a:rPr lang="es-MX" sz="2200" dirty="0">
                <a:latin typeface="calibri light"/>
                <a:ea typeface="calibri light"/>
                <a:cs typeface="calibri light"/>
              </a:rPr>
              <a:t>Los aspirantes </a:t>
            </a:r>
            <a:r>
              <a:rPr lang="es-MX" sz="2200">
                <a:solidFill>
                  <a:srgbClr val="000000"/>
                </a:solidFill>
                <a:latin typeface="calibri light"/>
                <a:ea typeface="calibri light"/>
                <a:cs typeface="calibri light"/>
              </a:rPr>
              <a:t>que reprobaron</a:t>
            </a:r>
            <a:r>
              <a:rPr lang="es-MX" sz="2200" dirty="0">
                <a:solidFill>
                  <a:srgbClr val="000000"/>
                </a:solidFill>
                <a:latin typeface="calibri light"/>
                <a:ea typeface="calibri light"/>
                <a:cs typeface="calibri light"/>
              </a:rPr>
              <a:t> podrán ad</a:t>
            </a:r>
            <a:r>
              <a:rPr lang="es-MX" sz="2200" dirty="0">
                <a:latin typeface="calibri light"/>
                <a:ea typeface="Open Sans"/>
                <a:cs typeface="Open Sans"/>
              </a:rPr>
              <a:t>elantar el trámite de inscripción en el Registro Nacional de Abogados, dispuesto en el artículo 2 del </a:t>
            </a:r>
            <a:r>
              <a:rPr lang="es-MX" sz="2200" dirty="0">
                <a:ea typeface="+mj-lt"/>
                <a:cs typeface="+mj-lt"/>
              </a:rPr>
              <a:t>Acuerdo PCSJA25-12294</a:t>
            </a:r>
            <a:r>
              <a:rPr lang="es-MX" sz="2200" dirty="0">
                <a:latin typeface="Calibri Light"/>
                <a:ea typeface="Calibri Light"/>
                <a:cs typeface="Calibri Light"/>
              </a:rPr>
              <a:t> de 2025</a:t>
            </a:r>
            <a:r>
              <a:rPr lang="es-MX" sz="2200" dirty="0">
                <a:latin typeface="calibri light"/>
                <a:ea typeface="Open Sans"/>
                <a:cs typeface="Open Sans"/>
              </a:rPr>
              <a:t>, para ejercer la profesión de abogacía en escenario distintos a la representación de derechos de terceros.</a:t>
            </a:r>
            <a:endParaRPr lang="es-MX" sz="2200" dirty="0">
              <a:latin typeface="calibri light"/>
              <a:ea typeface="calibri light"/>
              <a:cs typeface="calibri ligh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4017FD0-E120-6E00-3AEA-352CAAFAE4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7" name="Título 4">
            <a:extLst>
              <a:ext uri="{FF2B5EF4-FFF2-40B4-BE49-F238E27FC236}">
                <a16:creationId xmlns:a16="http://schemas.microsoft.com/office/drawing/2014/main" id="{C5711A8B-AFAD-6B70-ECE6-3CF7B61A1628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2257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A4B8AE-04AF-57B9-1E2D-5FA5E10F8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ADB68669-625B-3104-B4F9-64E91A2464DB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C55FD743-9E22-BEA0-BABB-FDF43CDD46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 fontScale="90000"/>
          </a:bodyPr>
          <a:lstStyle/>
          <a:p>
            <a:r>
              <a:rPr lang="es-ES" sz="3600" b="1" dirty="0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Notificación </a:t>
            </a:r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Acción de Tutela 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4E63E9E9-6E8F-BB7F-A937-D3627A6AC4CD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590445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Radicado núm. 11001023000020250093000 del 09 de septiembre de 2025. </a:t>
            </a:r>
            <a:endParaRPr lang="en-US" dirty="0"/>
          </a:p>
          <a:p>
            <a:endParaRPr lang="es-MX" sz="2000" dirty="0">
              <a:latin typeface="Open Sans"/>
              <a:ea typeface="Open Sans"/>
              <a:cs typeface="Open Sans"/>
            </a:endParaRPr>
          </a:p>
          <a:p>
            <a:r>
              <a:rPr lang="es-MX" sz="2000" dirty="0">
                <a:latin typeface="Open Sans"/>
                <a:ea typeface="Open Sans"/>
                <a:cs typeface="Open Sans"/>
              </a:rPr>
              <a:t>Primera instancia</a:t>
            </a: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FA282409-0897-ECF7-A8DC-180EB6724DDE}"/>
              </a:ext>
            </a:extLst>
          </p:cNvPr>
          <p:cNvSpPr txBox="1">
            <a:spLocks/>
          </p:cNvSpPr>
          <p:nvPr/>
        </p:nvSpPr>
        <p:spPr>
          <a:xfrm>
            <a:off x="3791294" y="1583234"/>
            <a:ext cx="8333867" cy="490499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MX" sz="2200" dirty="0">
              <a:solidFill>
                <a:srgbClr val="000000"/>
              </a:solidFill>
              <a:ea typeface="+mj-lt"/>
              <a:cs typeface="+mj-lt"/>
            </a:endParaRPr>
          </a:p>
          <a:p>
            <a:r>
              <a:rPr lang="es-MX" sz="2200" dirty="0">
                <a:solidFill>
                  <a:srgbClr val="000000"/>
                </a:solidFill>
                <a:ea typeface="+mj-lt"/>
                <a:cs typeface="+mj-lt"/>
              </a:rPr>
              <a:t>La Unidad De Registro Nacional De Abogados Y Auxiliares De La Justicia, se permite publicar y notificar la providencia proferida dentro de la acción de tutela con radicado núm. 11001023000020250093000 de fecha 09 de septiembre de 2025 a todos los participantes del examen de Estado, aplicación 2025-I, la cual puede ser consultado en este </a:t>
            </a:r>
            <a:r>
              <a:rPr lang="es-MX" sz="2200" u="sng" dirty="0">
                <a:solidFill>
                  <a:schemeClr val="accent5">
                    <a:lumMod val="76000"/>
                  </a:schemeClr>
                </a:solidFill>
                <a:ea typeface="+mj-lt"/>
                <a:cs typeface="+mj-lt"/>
              </a:rPr>
              <a:t>Link</a:t>
            </a:r>
            <a:r>
              <a:rPr lang="es-MX" sz="2200" dirty="0">
                <a:ea typeface="+mj-lt"/>
                <a:cs typeface="+mj-lt"/>
              </a:rPr>
              <a:t>.</a:t>
            </a:r>
            <a:endParaRPr lang="es-MX" sz="2200">
              <a:ea typeface="Calibri Light"/>
              <a:cs typeface="Calibri Light"/>
            </a:endParaRPr>
          </a:p>
          <a:p>
            <a:endParaRPr lang="es-MX" sz="2200" dirty="0">
              <a:ea typeface="+mj-lt"/>
              <a:cs typeface="+mj-lt"/>
            </a:endParaRPr>
          </a:p>
          <a:p>
            <a:r>
              <a:rPr lang="es-MX" sz="2200">
                <a:ea typeface="+mj-lt"/>
                <a:cs typeface="+mj-lt"/>
              </a:rPr>
              <a:t>Se indica que contra la mencionada decisión procede recurso de impugnación </a:t>
            </a:r>
            <a:r>
              <a:rPr lang="es-MX" sz="2200" dirty="0">
                <a:ea typeface="+mj-lt"/>
                <a:cs typeface="+mj-lt"/>
              </a:rPr>
              <a:t>la cual deberá interponerse dentro de los tres (3) días siguientes a la notificación, de conformidad con la Ley 2213 del 13 de junio de 2022, allegando el respectivo escrito al correo electrónico notitutelapenal@cortesuprema.gov.co. </a:t>
            </a:r>
            <a:endParaRPr lang="es-MX" dirty="0">
              <a:ea typeface="+mj-lt"/>
              <a:cs typeface="+mj-l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E2E2C709-01EF-650E-939B-EC9915BC06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7" name="Título 4">
            <a:extLst>
              <a:ext uri="{FF2B5EF4-FFF2-40B4-BE49-F238E27FC236}">
                <a16:creationId xmlns:a16="http://schemas.microsoft.com/office/drawing/2014/main" id="{E6F9E568-5544-A087-555B-E4FD57AD16F9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5674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">
            <a:extLst>
              <a:ext uri="{FF2B5EF4-FFF2-40B4-BE49-F238E27FC236}">
                <a16:creationId xmlns:a16="http://schemas.microsoft.com/office/drawing/2014/main" id="{55E72F23-022D-46BF-93C7-AC838E1B5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62858" y="203317"/>
            <a:ext cx="4590081" cy="895350"/>
          </a:xfrm>
        </p:spPr>
        <p:txBody>
          <a:bodyPr anchor="ctr">
            <a:normAutofit fontScale="90000"/>
          </a:bodyPr>
          <a:lstStyle/>
          <a:p>
            <a:r>
              <a:rPr lang="es-ES" sz="44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Cronograma</a:t>
            </a:r>
            <a:br>
              <a:rPr lang="es-ES" sz="4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ES" sz="44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44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abla 6">
            <a:extLst>
              <a:ext uri="{FF2B5EF4-FFF2-40B4-BE49-F238E27FC236}">
                <a16:creationId xmlns:a16="http://schemas.microsoft.com/office/drawing/2014/main" id="{6C8566DF-FE3E-4845-8294-092DF0568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931518"/>
              </p:ext>
            </p:extLst>
          </p:nvPr>
        </p:nvGraphicFramePr>
        <p:xfrm>
          <a:off x="628650" y="1377381"/>
          <a:ext cx="10858499" cy="5268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35079">
                  <a:extLst>
                    <a:ext uri="{9D8B030D-6E8A-4147-A177-3AD203B41FA5}">
                      <a16:colId xmlns:a16="http://schemas.microsoft.com/office/drawing/2014/main" val="4136914182"/>
                    </a:ext>
                  </a:extLst>
                </a:gridCol>
                <a:gridCol w="3723420">
                  <a:extLst>
                    <a:ext uri="{9D8B030D-6E8A-4147-A177-3AD203B41FA5}">
                      <a16:colId xmlns:a16="http://schemas.microsoft.com/office/drawing/2014/main" val="3259011466"/>
                    </a:ext>
                  </a:extLst>
                </a:gridCol>
              </a:tblGrid>
              <a:tr h="310892">
                <a:tc>
                  <a:txBody>
                    <a:bodyPr/>
                    <a:lstStyle/>
                    <a:p>
                      <a:pPr algn="ctr"/>
                      <a:r>
                        <a:rPr lang="es-MX" sz="1400">
                          <a:latin typeface="Open Sans"/>
                          <a:ea typeface="Open Sans"/>
                          <a:cs typeface="Open Sans"/>
                        </a:rPr>
                        <a:t>Actividad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459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>
                          <a:latin typeface="Open Sans"/>
                          <a:ea typeface="Open Sans"/>
                          <a:cs typeface="Open Sans"/>
                        </a:rPr>
                        <a:t>Fecha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45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582484"/>
                  </a:ext>
                </a:extLst>
              </a:tr>
              <a:tr h="30886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Inscripción para la Aplicación 2025-I</a:t>
                      </a:r>
                      <a:r>
                        <a:rPr lang="es-MX" sz="1400" b="1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25-nov-24 al 8-ene-25​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623635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Inscripciones especiales (para quienes no aprueben 2024-II)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10-feb-25 al 14-feb-25​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009592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Publicación lista inicial de admitidos/inadmitidos</a:t>
                      </a:r>
                      <a:endParaRPr lang="es-MX" sz="1400" b="0" i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28-feb-25​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8515206"/>
                  </a:ext>
                </a:extLst>
              </a:tr>
              <a:tr h="33115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Término para interponer recursos de reposición – contra la lista admitidos / inadmitidos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3-mar-25 al 17-mar-25​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85778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Publicación lista definitiva de </a:t>
                      </a:r>
                      <a:r>
                        <a:rPr lang="es-MX" sz="1400" b="0" i="0" u="none" strike="noStrike" kern="1200" noProof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admitidos/inadmitidos/excluidos </a:t>
                      </a:r>
                      <a:endParaRPr lang="es-MX" sz="1400" b="0" i="0" u="none" strike="noStrike" kern="120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21-abr-25​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822184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Citación al examen 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30-may-25​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645092"/>
                  </a:ext>
                </a:extLst>
              </a:tr>
              <a:tr h="300736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Término para la solicitud de correcciones en la citación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3-jun-25 al 5-jun-25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838427"/>
                  </a:ext>
                </a:extLst>
              </a:tr>
              <a:tr h="340122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Aplicación 2025-I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15-jun-25​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2032277"/>
                  </a:ext>
                </a:extLst>
              </a:tr>
              <a:tr h="343719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En caso de fallas técnicas: Fecha de reprogramación examen de Estado</a:t>
                      </a:r>
                      <a:endParaRPr lang="es-MX" sz="1400" b="0" i="0">
                        <a:solidFill>
                          <a:srgbClr val="000000"/>
                        </a:solidFill>
                        <a:effectLst/>
                        <a:latin typeface="Open Sans"/>
                        <a:ea typeface="Open Sans"/>
                        <a:cs typeface="Open Sans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22-jun-25​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164676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Término para solicitar la exhibición del examen de Estado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24-jun-25 al 06-jul-25​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813180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Citación para la exhibición del examen de Estado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22-jul-25​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025485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Exhibición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3-agt-25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1988667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Publicación de resultados 2025-I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4-agt-25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57643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Término para interponer recursos de reposición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5-agt-25 al 20-agt-25​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4323604"/>
                  </a:ext>
                </a:extLst>
              </a:tr>
              <a:tr h="342219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Publicación listado final resultados examen de Estado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​ </a:t>
                      </a:r>
                      <a:r>
                        <a:rPr lang="es-MX" sz="1400" b="1" i="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2025-I</a:t>
                      </a:r>
                      <a:endParaRPr lang="es-MX" sz="1400" b="1" i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Open Sans"/>
                          <a:ea typeface="Open Sans"/>
                          <a:cs typeface="Open Sans"/>
                        </a:rPr>
                        <a:t>15-sep-25​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6176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76713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2A62F398-45DB-6AE3-03A5-F9AA304EF437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Acuerdo PCSJA24-12222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22 de noviembre de 2024​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el cual se establece el reglamento para la presentación del examen de Estado de la Ley 1905 de 2018.”​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A805B806-0A30-4A28-8D33-1C382CA9ADB1}"/>
              </a:ext>
            </a:extLst>
          </p:cNvPr>
          <p:cNvSpPr txBox="1">
            <a:spLocks/>
          </p:cNvSpPr>
          <p:nvPr/>
        </p:nvSpPr>
        <p:spPr>
          <a:xfrm>
            <a:off x="4179482" y="2158329"/>
            <a:ext cx="7629379" cy="2863412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A partir del 25 de noviembre de 2024 podrá consultar el reglamento del examen de Estado para abogados de la Ley 1905 de 2018, que contiene entre otros asuntos competencias a evaluar, duración de la prueba, método de calificación. </a:t>
            </a:r>
            <a:endParaRPr lang="es-MX" sz="2400">
              <a:latin typeface="Open Sans"/>
              <a:ea typeface="Open Sans"/>
              <a:cs typeface="Open Sans"/>
            </a:endParaRPr>
          </a:p>
          <a:p>
            <a:endParaRPr lang="es-MX" sz="240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Adicionalmente, encontrará el anexo la Guía de orientación donde podrá consultar preguntas modelo, características generales y especificaciones del examen, entre otros.</a:t>
            </a:r>
            <a:endParaRPr lang="es-MX">
              <a:cs typeface="Calibri Ligh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73000DE-3CD5-BDB3-9B8B-59CFB607E5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C38A67A-1748-870C-3E22-01137FB1F376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8812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2A62F398-45DB-6AE3-03A5-F9AA304EF437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Acuerdo PCSJA24-12223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22 de noviembre de 2024​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el cual se da apertura a la etapa de inscripciones para la presentación del examen de Estado señalado en la Ley 1905 de 2018 – Aplicación 2025-I.”​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A805B806-0A30-4A28-8D33-1C382CA9ADB1}"/>
              </a:ext>
            </a:extLst>
          </p:cNvPr>
          <p:cNvSpPr txBox="1">
            <a:spLocks/>
          </p:cNvSpPr>
          <p:nvPr/>
        </p:nvSpPr>
        <p:spPr>
          <a:xfrm>
            <a:off x="3824578" y="2575863"/>
            <a:ext cx="8363996" cy="2144683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Del 25 de noviembre de 2024 al 8 de enero de 2025 el Consejo Superior de la Judicatura abrirá la convocatoria para la inscripción al examen de Estado de idoneidad para abogados de la Ley 1905 de 2018 - Aplicación 2025-I a través del aplicativo de la Ley 1905 del 2018-SIRNA: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  <a:hlinkClick r:id="rId5"/>
              </a:rPr>
              <a:t>https://examenley1905.ramajudicial.gov.co/Cuenta/Login</a:t>
            </a:r>
            <a:r>
              <a:rPr lang="es-MX" sz="22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. </a:t>
            </a: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73000DE-3CD5-BDB3-9B8B-59CFB607E5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C38A67A-1748-870C-3E22-01137FB1F376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634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F575C4-7B41-E5A4-5EA6-D2316A0CE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9CB5F621-E492-24C8-B8BE-C1FFDE46DFF7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16E9CE34-A1F3-DB71-5ABD-9B324F546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URNAR25-55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4E367CA2-E598-1D41-17D7-41084F89D6FC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28 de febrero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publica la lista de admitidos e inadmitidos a presentar el examen de Estado 2025-I, convocado mediante Acuerdo PCSJA24-12223 de 22 de noviembre de 2024 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EF06F750-EB73-DEB5-D019-A133D39E98CC}"/>
              </a:ext>
            </a:extLst>
          </p:cNvPr>
          <p:cNvSpPr txBox="1">
            <a:spLocks/>
          </p:cNvSpPr>
          <p:nvPr/>
        </p:nvSpPr>
        <p:spPr>
          <a:xfrm>
            <a:off x="4179482" y="1712831"/>
            <a:ext cx="7629379" cy="4063721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7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En cumplimiento del artículo 4 de la presente Resolución se publican la lista de admitidos e inadmitidos del examen de Estado (Aplicación 2025-I)</a:t>
            </a:r>
          </a:p>
          <a:p>
            <a:endParaRPr lang="es-MX" sz="1700">
              <a:latin typeface="Open Sans"/>
              <a:ea typeface="Open Sans"/>
              <a:cs typeface="Open Sans"/>
            </a:endParaRPr>
          </a:p>
          <a:p>
            <a:r>
              <a:rPr lang="es-MX" sz="1700" b="1">
                <a:latin typeface="Open Sans"/>
                <a:ea typeface="Open Sans"/>
                <a:cs typeface="Open Sans"/>
              </a:rPr>
              <a:t>Nota 1:</a:t>
            </a:r>
          </a:p>
          <a:p>
            <a:r>
              <a:rPr lang="es-MX" sz="1700">
                <a:latin typeface="Open Sans"/>
                <a:ea typeface="+mj-lt"/>
                <a:cs typeface="+mj-lt"/>
              </a:rPr>
              <a:t>Los aspirantes podrán presentar un recurso de reposición dentro de los diez (10) días siguientes a la fecha de expedición de este acto administrativo, conforme a lo establecido en el Código de Procedimiento Administrativo y de lo Contencioso Administrativo.</a:t>
            </a:r>
            <a:endParaRPr lang="es-MX">
              <a:latin typeface="Open Sans"/>
            </a:endParaRPr>
          </a:p>
          <a:p>
            <a:endParaRPr lang="es-MX" sz="1700">
              <a:latin typeface="Calibri Light"/>
              <a:ea typeface="Calibri Light"/>
              <a:cs typeface="Calibri Light"/>
            </a:endParaRPr>
          </a:p>
          <a:p>
            <a:r>
              <a:rPr lang="es-MX" sz="1700">
                <a:latin typeface="Open Sans"/>
                <a:ea typeface="Open Sans"/>
                <a:cs typeface="Open Sans"/>
              </a:rPr>
              <a:t>Los recursos se recibirán, </a:t>
            </a:r>
            <a:r>
              <a:rPr lang="es-MX" sz="1700" b="1">
                <a:latin typeface="Open Sans"/>
                <a:ea typeface="Open Sans"/>
                <a:cs typeface="Open Sans"/>
              </a:rPr>
              <a:t>únicamente</a:t>
            </a:r>
            <a:r>
              <a:rPr lang="es-MX" sz="1700">
                <a:latin typeface="Open Sans"/>
                <a:ea typeface="Open Sans"/>
                <a:cs typeface="Open Sans"/>
              </a:rPr>
              <a:t>, en el correo </a:t>
            </a:r>
            <a:r>
              <a:rPr lang="es-MX" sz="1700">
                <a:latin typeface="Open Sans"/>
                <a:ea typeface="Open Sans"/>
                <a:cs typeface="Open Sans"/>
                <a:hlinkClick r:id="rId5"/>
              </a:rPr>
              <a:t>regnal@cendoj.ramajudicial.gov.co</a:t>
            </a:r>
            <a:r>
              <a:rPr lang="es-MX" sz="1700">
                <a:latin typeface="Open Sans"/>
                <a:ea typeface="Open Sans"/>
                <a:cs typeface="Open Sans"/>
              </a:rPr>
              <a:t> con el Asunto: “</a:t>
            </a:r>
            <a:r>
              <a:rPr lang="es-MX" sz="1700" i="1">
                <a:latin typeface="Open Sans"/>
                <a:ea typeface="Open Sans"/>
                <a:cs typeface="Open Sans"/>
              </a:rPr>
              <a:t>RECURSO INSCRITOS 2025-I - CC XX (incluir número de cédula)</a:t>
            </a:r>
            <a:r>
              <a:rPr lang="es-MX" sz="1700">
                <a:latin typeface="Open Sans"/>
                <a:ea typeface="Open Sans"/>
                <a:cs typeface="Open Sans"/>
              </a:rPr>
              <a:t>”.</a:t>
            </a:r>
          </a:p>
          <a:p>
            <a:endParaRPr lang="es-MX" sz="1700">
              <a:latin typeface="Open Sans"/>
              <a:ea typeface="Open Sans"/>
              <a:cs typeface="Open Sans"/>
            </a:endParaRPr>
          </a:p>
          <a:p>
            <a:r>
              <a:rPr lang="es-MX" sz="1700" b="1">
                <a:latin typeface="Open Sans"/>
                <a:ea typeface="Open Sans"/>
                <a:cs typeface="Open Sans"/>
              </a:rPr>
              <a:t>Nota 2:</a:t>
            </a:r>
          </a:p>
          <a:p>
            <a:r>
              <a:rPr lang="es-MX" sz="1700">
                <a:latin typeface="Open Sans"/>
                <a:ea typeface="Open Sans"/>
                <a:cs typeface="Open Sans"/>
              </a:rPr>
              <a:t>Los admitidos a la Aplicación 2025-I deberán estar atentos al cronograma que se publique en el micrositio del examen para consultar la citación correspondiente.</a:t>
            </a:r>
            <a:endParaRPr lang="es-MX"/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6A2BD90F-FE85-30B0-B314-EC883B75B9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72C7004-DEFA-DFD1-3307-B114387C1F10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0379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C5AF7D-D6AC-D195-175B-D61702D648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141893E1-8AEB-EC7D-AA6F-EF07FED1BDDB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36EEC610-AC0D-98B7-554A-995EDE4F62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URNAR25-95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1D4FFC26-674C-ECA7-6D6C-A58740DB1125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22 de abril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publica la lista definitiva de admitidos e inadmitidos a presentar el examen de Estado 2025-I, convocado mediante Acuerdo PCSJA24-12223 del 22 de noviembre de 2024 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FC132987-BB65-1BE3-119F-DCFB5D988F70}"/>
              </a:ext>
            </a:extLst>
          </p:cNvPr>
          <p:cNvSpPr txBox="1">
            <a:spLocks/>
          </p:cNvSpPr>
          <p:nvPr/>
        </p:nvSpPr>
        <p:spPr>
          <a:xfrm>
            <a:off x="4153362" y="2507934"/>
            <a:ext cx="7629379" cy="2288091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Una</a:t>
            </a:r>
            <a:r>
              <a:rPr lang="es-MX" sz="2400">
                <a:latin typeface="Open Sans"/>
                <a:ea typeface="Open Sans"/>
                <a:cs typeface="Open Sans"/>
              </a:rPr>
              <a:t> vez resueltos los recursos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 reposición</a:t>
            </a:r>
            <a:r>
              <a:rPr lang="es-MX" sz="2400">
                <a:latin typeface="Open Sans"/>
                <a:ea typeface="Open Sans"/>
                <a:cs typeface="Open Sans"/>
              </a:rPr>
              <a:t> interpuestos contra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la Resolución </a:t>
            </a:r>
            <a:r>
              <a:rPr lang="es-MX" sz="2400">
                <a:latin typeface="Open Sans"/>
                <a:ea typeface="Open Sans"/>
                <a:cs typeface="Open Sans"/>
              </a:rPr>
              <a:t>URNAR25-55 de 28 de febrero de 2025 y realizadas las validaciones finales, se publica la lista </a:t>
            </a:r>
            <a:r>
              <a:rPr lang="es-MX" sz="2400" b="1">
                <a:latin typeface="Open Sans"/>
                <a:ea typeface="Open Sans"/>
                <a:cs typeface="Open Sans"/>
              </a:rPr>
              <a:t>definitiva </a:t>
            </a:r>
            <a:r>
              <a:rPr lang="es-MX" sz="2400">
                <a:latin typeface="Open Sans"/>
                <a:ea typeface="Open Sans"/>
                <a:cs typeface="Open Sans"/>
              </a:rPr>
              <a:t>de admitidos, inadmitidos y excluidos a la Aplicación 2025-I.</a:t>
            </a: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5AC328FD-5E7B-5749-3570-C2105D7246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FEC27E0E-EFAB-6F3F-D37A-CB3BF4FCAC0E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5574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B948F2-05C9-71B8-E6AD-AD39381B4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8F8546FF-187D-C5C0-244C-F3A26CFCFE90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FA56F5FF-BF5B-402F-04FF-8E1D243D4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URNAR25-97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20680E9B-F2D3-6D58-2B7A-442BB97B8C52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28 de abril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modifica parcialmente la Resolución No. URNAR25-95 de 22 de abril de 2025”​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72C03EE9-848B-08F7-1777-24C3DAD7A6D7}"/>
              </a:ext>
            </a:extLst>
          </p:cNvPr>
          <p:cNvSpPr txBox="1">
            <a:spLocks/>
          </p:cNvSpPr>
          <p:nvPr/>
        </p:nvSpPr>
        <p:spPr>
          <a:xfrm>
            <a:off x="4153362" y="2507934"/>
            <a:ext cx="7629379" cy="2288091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En ocasión a un nuevo reporte por parte de una IES, que modifica la calificación de un usuario se modifica la Resolución que publicó la lista de admitidos</a:t>
            </a:r>
            <a:r>
              <a:rPr lang="es-MX" sz="2400">
                <a:latin typeface="Open Sans"/>
                <a:ea typeface="Open Sans"/>
                <a:cs typeface="Open Sans"/>
              </a:rPr>
              <a:t>, inadmitidos y excluidos a la Aplicación 2025-I.</a:t>
            </a: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91F39652-0CF3-0D40-AD86-69EF121CD0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40724DDA-5144-DE57-5FC4-AE57B2EB4B48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7884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AA24E5-3445-780B-3088-DDB21FF66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EDB9F199-C328-51BB-5EA6-6651F6CDF2DF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CF46FCC0-3F97-F56C-05C7-689E25BD00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URNAR25-111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6874DB96-4972-4CEC-E8F0-512A43A170A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14 de mayo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modifica parcialmente la Resolución No. URNAR25-95 de 22 de abril de 2025”​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C01B456F-1985-730F-6894-A9CC726113A5}"/>
              </a:ext>
            </a:extLst>
          </p:cNvPr>
          <p:cNvSpPr txBox="1">
            <a:spLocks/>
          </p:cNvSpPr>
          <p:nvPr/>
        </p:nvSpPr>
        <p:spPr>
          <a:xfrm>
            <a:off x="4135433" y="2902381"/>
            <a:ext cx="7629379" cy="105992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Se publican modificaciones a la lista definitiva de admitidos a la Aplicación 2025-I.</a:t>
            </a: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CCE201B4-40DD-AF2A-4FD5-AE6DB583B8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1CD01438-4B1A-C113-D7A5-1C10B211E8AE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2906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BA9808-8B41-C33A-08BF-B07AF0E7F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59F82E7B-0886-6EBC-6D08-1223961513DA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18C63F53-A364-5625-4A8D-6A96DED66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URNAR25-120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EFF70516-97B3-DCD1-78DE-ABACDF3E35AE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27 de mayo de 2025​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modifica parcialmente la Resolución URNAR25-95 de 2025”​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FE6C9144-008D-0F82-88DC-B5D2F6D7D286}"/>
              </a:ext>
            </a:extLst>
          </p:cNvPr>
          <p:cNvSpPr txBox="1">
            <a:spLocks/>
          </p:cNvSpPr>
          <p:nvPr/>
        </p:nvSpPr>
        <p:spPr>
          <a:xfrm>
            <a:off x="4135433" y="2902381"/>
            <a:ext cx="7629379" cy="105992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Se publican modificaciones a la lista definitiva</a:t>
            </a:r>
            <a:r>
              <a:rPr lang="es-MX" sz="2400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de admitidos a la Aplicación 2025-I.</a:t>
            </a:r>
            <a:endParaRPr lang="es-ES">
              <a:ea typeface="Calibri Light"/>
              <a:cs typeface="Calibri Ligh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16D533AD-06D2-9A50-174E-C5AA216418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B4CEADA-45CA-20AA-C8F6-C354F723E902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Aplicación2025-I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87827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"/>
  <p:tag name="ARTICULATE_PROJECT_OPEN" val="0"/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Tema de Office</vt:lpstr>
      <vt:lpstr>Examen de Estado ​de idoneidad para abogados​  de la ​Ley 1905 de 2018​</vt:lpstr>
      <vt:lpstr>Cronograma Aplicación2025-I</vt:lpstr>
      <vt:lpstr>Acuerdo PCSJA24-12222</vt:lpstr>
      <vt:lpstr>Acuerdo PCSJA24-12223</vt:lpstr>
      <vt:lpstr>Resolución URNAR25-55</vt:lpstr>
      <vt:lpstr>Resolución URNAR25-95</vt:lpstr>
      <vt:lpstr>Resolución URNAR25-97</vt:lpstr>
      <vt:lpstr>Resolución URNAR25-111</vt:lpstr>
      <vt:lpstr>Resolución URNAR25-120</vt:lpstr>
      <vt:lpstr>Resolución URNAR25-124</vt:lpstr>
      <vt:lpstr>Resolución URNAR25-131</vt:lpstr>
      <vt:lpstr>Resolución URNAR25-137</vt:lpstr>
      <vt:lpstr>Resolución URNAR25-143</vt:lpstr>
      <vt:lpstr>Resolución URNAR25-145</vt:lpstr>
      <vt:lpstr>Resolución URNAR25-172</vt:lpstr>
      <vt:lpstr>Resolución URNAR25-210</vt:lpstr>
      <vt:lpstr>Resolución No. URNAR25-256</vt:lpstr>
      <vt:lpstr>Resolución No. URNAR25-257</vt:lpstr>
      <vt:lpstr>Notificación Acción de Tutela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|</dc:title>
  <dc:creator>User</dc:creator>
  <cp:revision>222</cp:revision>
  <dcterms:created xsi:type="dcterms:W3CDTF">2020-09-28T20:12:13Z</dcterms:created>
  <dcterms:modified xsi:type="dcterms:W3CDTF">2025-10-10T15:58:56Z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3F4CDA8C-CBB3-4C01-9579-110CB370996A</vt:lpwstr>
  </property>
  <property fmtid="{D5CDD505-2E9C-101B-9397-08002B2CF9AE}" pid="3" name="ArticulatePath">
    <vt:lpwstr>Presentación1</vt:lpwstr>
  </property>
</Properties>
</file>